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Lst>
  <p:notesMasterIdLst>
    <p:notesMasterId r:id="rId22"/>
  </p:notesMasterIdLst>
  <p:sldIdLst>
    <p:sldId id="256" r:id="rId2"/>
    <p:sldId id="257" r:id="rId3"/>
    <p:sldId id="262" r:id="rId4"/>
    <p:sldId id="287" r:id="rId5"/>
    <p:sldId id="260" r:id="rId6"/>
    <p:sldId id="265" r:id="rId7"/>
    <p:sldId id="268" r:id="rId8"/>
    <p:sldId id="269" r:id="rId9"/>
    <p:sldId id="275" r:id="rId10"/>
    <p:sldId id="276" r:id="rId11"/>
    <p:sldId id="270" r:id="rId12"/>
    <p:sldId id="271" r:id="rId13"/>
    <p:sldId id="272" r:id="rId14"/>
    <p:sldId id="274" r:id="rId15"/>
    <p:sldId id="284" r:id="rId16"/>
    <p:sldId id="278" r:id="rId17"/>
    <p:sldId id="286" r:id="rId18"/>
    <p:sldId id="280" r:id="rId19"/>
    <p:sldId id="285" r:id="rId20"/>
    <p:sldId id="28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A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28"/>
    <p:restoredTop sz="94694"/>
  </p:normalViewPr>
  <p:slideViewPr>
    <p:cSldViewPr snapToGrid="0">
      <p:cViewPr>
        <p:scale>
          <a:sx n="120" d="100"/>
          <a:sy n="120" d="100"/>
        </p:scale>
        <p:origin x="1056" y="20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svg>
</file>

<file path=ppt/media/image12.png>
</file>

<file path=ppt/media/image13.svg>
</file>

<file path=ppt/media/image14.jpeg>
</file>

<file path=ppt/media/image15.jpeg>
</file>

<file path=ppt/media/image16.png>
</file>

<file path=ppt/media/image17.jpg>
</file>

<file path=ppt/media/image18.jpg>
</file>

<file path=ppt/media/image19.jpg>
</file>

<file path=ppt/media/image2.png>
</file>

<file path=ppt/media/image20.png>
</file>

<file path=ppt/media/image21.jpg>
</file>

<file path=ppt/media/image22.jpg>
</file>

<file path=ppt/media/image23.png>
</file>

<file path=ppt/media/image24.svg>
</file>

<file path=ppt/media/image25.png>
</file>

<file path=ppt/media/image26.svg>
</file>

<file path=ppt/media/image27.png>
</file>

<file path=ppt/media/image28.svg>
</file>

<file path=ppt/media/image29.png>
</file>

<file path=ppt/media/image3.svg>
</file>

<file path=ppt/media/image30.png>
</file>

<file path=ppt/media/image31.svg>
</file>

<file path=ppt/media/image32.png>
</file>

<file path=ppt/media/image33.png>
</file>

<file path=ppt/media/image34.png>
</file>

<file path=ppt/media/image35.png>
</file>

<file path=ppt/media/image37.png>
</file>

<file path=ppt/media/image4.png>
</file>

<file path=ppt/media/image46.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5AA1A2-3135-D04E-A165-F92C6CF07E00}" type="datetimeFigureOut">
              <a:rPr lang="en-US" smtClean="0"/>
              <a:t>4/23/24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92D111-5BBA-894A-9FF5-AB0399686A4E}" type="slidenum">
              <a:rPr lang="en-US" smtClean="0"/>
              <a:t>‹#›</a:t>
            </a:fld>
            <a:endParaRPr lang="en-US"/>
          </a:p>
        </p:txBody>
      </p:sp>
    </p:spTree>
    <p:extLst>
      <p:ext uri="{BB962C8B-B14F-4D97-AF65-F5344CB8AC3E}">
        <p14:creationId xmlns:p14="http://schemas.microsoft.com/office/powerpoint/2010/main" val="877621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92D111-5BBA-894A-9FF5-AB0399686A4E}" type="slidenum">
              <a:rPr lang="en-US" smtClean="0"/>
              <a:t>1</a:t>
            </a:fld>
            <a:endParaRPr lang="en-US"/>
          </a:p>
        </p:txBody>
      </p:sp>
    </p:spTree>
    <p:extLst>
      <p:ext uri="{BB962C8B-B14F-4D97-AF65-F5344CB8AC3E}">
        <p14:creationId xmlns:p14="http://schemas.microsoft.com/office/powerpoint/2010/main" val="1967360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92D111-5BBA-894A-9FF5-AB0399686A4E}" type="slidenum">
              <a:rPr lang="en-US" smtClean="0"/>
              <a:t>6</a:t>
            </a:fld>
            <a:endParaRPr lang="en-US"/>
          </a:p>
        </p:txBody>
      </p:sp>
    </p:spTree>
    <p:extLst>
      <p:ext uri="{BB962C8B-B14F-4D97-AF65-F5344CB8AC3E}">
        <p14:creationId xmlns:p14="http://schemas.microsoft.com/office/powerpoint/2010/main" val="1619121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92D111-5BBA-894A-9FF5-AB0399686A4E}" type="slidenum">
              <a:rPr lang="en-US" smtClean="0"/>
              <a:t>7</a:t>
            </a:fld>
            <a:endParaRPr lang="en-US"/>
          </a:p>
        </p:txBody>
      </p:sp>
    </p:spTree>
    <p:extLst>
      <p:ext uri="{BB962C8B-B14F-4D97-AF65-F5344CB8AC3E}">
        <p14:creationId xmlns:p14="http://schemas.microsoft.com/office/powerpoint/2010/main" val="15903321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92D111-5BBA-894A-9FF5-AB0399686A4E}" type="slidenum">
              <a:rPr lang="en-US" smtClean="0"/>
              <a:t>13</a:t>
            </a:fld>
            <a:endParaRPr lang="en-US"/>
          </a:p>
        </p:txBody>
      </p:sp>
    </p:spTree>
    <p:extLst>
      <p:ext uri="{BB962C8B-B14F-4D97-AF65-F5344CB8AC3E}">
        <p14:creationId xmlns:p14="http://schemas.microsoft.com/office/powerpoint/2010/main" val="36914974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9D6F5-A9D4-C22B-732C-A31A172FB93C}"/>
              </a:ext>
            </a:extLst>
          </p:cNvPr>
          <p:cNvSpPr>
            <a:spLocks noGrp="1"/>
          </p:cNvSpPr>
          <p:nvPr>
            <p:ph type="ctrTitle"/>
          </p:nvPr>
        </p:nvSpPr>
        <p:spPr>
          <a:xfrm>
            <a:off x="1524000" y="1122363"/>
            <a:ext cx="9144000" cy="2209393"/>
          </a:xfrm>
        </p:spPr>
        <p:txBody>
          <a:bodyPr anchor="b">
            <a:normAutofit/>
          </a:bodyPr>
          <a:lstStyle>
            <a:lvl1pPr algn="ctr">
              <a:defRPr sz="3600"/>
            </a:lvl1pPr>
          </a:lstStyle>
          <a:p>
            <a:r>
              <a:rPr lang="en-US" dirty="0"/>
              <a:t>Click to edit Master title style</a:t>
            </a:r>
          </a:p>
        </p:txBody>
      </p:sp>
      <p:sp>
        <p:nvSpPr>
          <p:cNvPr id="3" name="Subtitle 2">
            <a:extLst>
              <a:ext uri="{FF2B5EF4-FFF2-40B4-BE49-F238E27FC236}">
                <a16:creationId xmlns:a16="http://schemas.microsoft.com/office/drawing/2014/main" id="{E11AFD6E-3459-290F-1147-F0C47ACEEA5B}"/>
              </a:ext>
            </a:extLst>
          </p:cNvPr>
          <p:cNvSpPr>
            <a:spLocks noGrp="1"/>
          </p:cNvSpPr>
          <p:nvPr>
            <p:ph type="subTitle" idx="1"/>
          </p:nvPr>
        </p:nvSpPr>
        <p:spPr>
          <a:xfrm>
            <a:off x="1524000" y="4346774"/>
            <a:ext cx="9144000" cy="1066890"/>
          </a:xfrm>
        </p:spPr>
        <p:txBody>
          <a:bodyPr anchor="t">
            <a:normAutofit/>
          </a:bodyPr>
          <a:lstStyle>
            <a:lvl1pPr marL="0" indent="0" algn="ctr">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54674D3-6FB9-5549-B0F2-FD61E82D1FF1}"/>
              </a:ext>
            </a:extLst>
          </p:cNvPr>
          <p:cNvSpPr>
            <a:spLocks noGrp="1"/>
          </p:cNvSpPr>
          <p:nvPr>
            <p:ph type="dt" sz="half" idx="10"/>
          </p:nvPr>
        </p:nvSpPr>
        <p:spPr/>
        <p:txBody>
          <a:bodyPr/>
          <a:lstStyle/>
          <a:p>
            <a:fld id="{1ECB5883-038C-4696-8E27-1811E470D6D4}" type="datetime1">
              <a:rPr lang="en-US" smtClean="0"/>
              <a:t>4/23/24</a:t>
            </a:fld>
            <a:endParaRPr lang="en-US"/>
          </a:p>
        </p:txBody>
      </p:sp>
      <p:sp>
        <p:nvSpPr>
          <p:cNvPr id="5" name="Footer Placeholder 4">
            <a:extLst>
              <a:ext uri="{FF2B5EF4-FFF2-40B4-BE49-F238E27FC236}">
                <a16:creationId xmlns:a16="http://schemas.microsoft.com/office/drawing/2014/main" id="{AB239BBC-C979-2C77-493E-CF5498AEB5DB}"/>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53813B7E-A51C-D9CD-2189-650A9D63BFF9}"/>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1817848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990AE-F72C-4C2E-E2D0-7A8D7EEF08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F41B46D-142E-8C8E-C4F4-B6B1586A6FD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4D92E3-36AD-2615-0166-6B73C34F10FA}"/>
              </a:ext>
            </a:extLst>
          </p:cNvPr>
          <p:cNvSpPr>
            <a:spLocks noGrp="1"/>
          </p:cNvSpPr>
          <p:nvPr>
            <p:ph type="dt" sz="half" idx="10"/>
          </p:nvPr>
        </p:nvSpPr>
        <p:spPr/>
        <p:txBody>
          <a:bodyPr/>
          <a:lstStyle/>
          <a:p>
            <a:fld id="{61E8A6D4-154B-4E4D-9001-7A6C328D243E}" type="datetime1">
              <a:rPr lang="en-US" smtClean="0"/>
              <a:t>4/23/24</a:t>
            </a:fld>
            <a:endParaRPr lang="en-US"/>
          </a:p>
        </p:txBody>
      </p:sp>
      <p:sp>
        <p:nvSpPr>
          <p:cNvPr id="5" name="Footer Placeholder 4">
            <a:extLst>
              <a:ext uri="{FF2B5EF4-FFF2-40B4-BE49-F238E27FC236}">
                <a16:creationId xmlns:a16="http://schemas.microsoft.com/office/drawing/2014/main" id="{F10BFB69-319D-2284-2734-217160D396D7}"/>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A6883B0-C775-5BD2-8EC6-A41D19BCA156}"/>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890895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040463-6D41-8D45-088A-540B0D18838A}"/>
              </a:ext>
            </a:extLst>
          </p:cNvPr>
          <p:cNvSpPr>
            <a:spLocks noGrp="1"/>
          </p:cNvSpPr>
          <p:nvPr>
            <p:ph type="title" orient="vert"/>
          </p:nvPr>
        </p:nvSpPr>
        <p:spPr>
          <a:xfrm>
            <a:off x="8724900" y="592281"/>
            <a:ext cx="2628900" cy="558468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5F2276-7F04-F3F7-E3CE-F81C8DC637DC}"/>
              </a:ext>
            </a:extLst>
          </p:cNvPr>
          <p:cNvSpPr>
            <a:spLocks noGrp="1"/>
          </p:cNvSpPr>
          <p:nvPr>
            <p:ph type="body" orient="vert" idx="1"/>
          </p:nvPr>
        </p:nvSpPr>
        <p:spPr>
          <a:xfrm>
            <a:off x="838200" y="592281"/>
            <a:ext cx="7734300" cy="558468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1802BF-9E0C-3251-8FAE-81F07DB05344}"/>
              </a:ext>
            </a:extLst>
          </p:cNvPr>
          <p:cNvSpPr>
            <a:spLocks noGrp="1"/>
          </p:cNvSpPr>
          <p:nvPr>
            <p:ph type="dt" sz="half" idx="10"/>
          </p:nvPr>
        </p:nvSpPr>
        <p:spPr/>
        <p:txBody>
          <a:bodyPr/>
          <a:lstStyle/>
          <a:p>
            <a:fld id="{EF880999-9BD6-4929-BDEC-B84E21C16701}" type="datetime1">
              <a:rPr lang="en-US" smtClean="0"/>
              <a:t>4/23/24</a:t>
            </a:fld>
            <a:endParaRPr lang="en-US"/>
          </a:p>
        </p:txBody>
      </p:sp>
      <p:sp>
        <p:nvSpPr>
          <p:cNvPr id="5" name="Footer Placeholder 4">
            <a:extLst>
              <a:ext uri="{FF2B5EF4-FFF2-40B4-BE49-F238E27FC236}">
                <a16:creationId xmlns:a16="http://schemas.microsoft.com/office/drawing/2014/main" id="{329F1754-5B8F-A9FA-E8B1-06E04CE283D5}"/>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5F01E6A8-5139-ECD4-CC0C-32FFC6741000}"/>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734046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155F0-A6D4-C39B-394F-0B16E9C9CE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D1860F-B260-57CE-E12B-2C94860319E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45C9F-D94D-E5D3-B73A-20621FA536D5}"/>
              </a:ext>
            </a:extLst>
          </p:cNvPr>
          <p:cNvSpPr>
            <a:spLocks noGrp="1"/>
          </p:cNvSpPr>
          <p:nvPr>
            <p:ph type="dt" sz="half" idx="10"/>
          </p:nvPr>
        </p:nvSpPr>
        <p:spPr/>
        <p:txBody>
          <a:bodyPr/>
          <a:lstStyle/>
          <a:p>
            <a:fld id="{579F6069-8263-4296-913A-BC2234E8D32B}" type="datetime1">
              <a:rPr lang="en-US" smtClean="0"/>
              <a:t>4/23/24</a:t>
            </a:fld>
            <a:endParaRPr lang="en-US"/>
          </a:p>
        </p:txBody>
      </p:sp>
      <p:sp>
        <p:nvSpPr>
          <p:cNvPr id="5" name="Footer Placeholder 4">
            <a:extLst>
              <a:ext uri="{FF2B5EF4-FFF2-40B4-BE49-F238E27FC236}">
                <a16:creationId xmlns:a16="http://schemas.microsoft.com/office/drawing/2014/main" id="{E5FAB243-BB42-966A-4708-15C9B11D6885}"/>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5C3A3BD-2CC5-03D3-4CD6-E31A55BA2D23}"/>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6953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D8633-AC3B-E617-1C54-84932DDD72E5}"/>
              </a:ext>
            </a:extLst>
          </p:cNvPr>
          <p:cNvSpPr>
            <a:spLocks noGrp="1"/>
          </p:cNvSpPr>
          <p:nvPr>
            <p:ph type="title"/>
          </p:nvPr>
        </p:nvSpPr>
        <p:spPr>
          <a:xfrm>
            <a:off x="1474236" y="1514688"/>
            <a:ext cx="8584164" cy="3138875"/>
          </a:xfrm>
        </p:spPr>
        <p:txBody>
          <a:bodyPr anchor="b">
            <a:normAutofit/>
          </a:bodyPr>
          <a:lstStyle>
            <a:lvl1pPr>
              <a:defRPr sz="3600" cap="all" spc="300" baseline="0"/>
            </a:lvl1pPr>
          </a:lstStyle>
          <a:p>
            <a:r>
              <a:rPr lang="en-US" dirty="0"/>
              <a:t>Click to edit Master title style</a:t>
            </a:r>
          </a:p>
        </p:txBody>
      </p:sp>
      <p:sp>
        <p:nvSpPr>
          <p:cNvPr id="3" name="Text Placeholder 2">
            <a:extLst>
              <a:ext uri="{FF2B5EF4-FFF2-40B4-BE49-F238E27FC236}">
                <a16:creationId xmlns:a16="http://schemas.microsoft.com/office/drawing/2014/main" id="{CF68C242-ECAB-AEC3-7E9B-F9854AF31CD2}"/>
              </a:ext>
            </a:extLst>
          </p:cNvPr>
          <p:cNvSpPr>
            <a:spLocks noGrp="1"/>
          </p:cNvSpPr>
          <p:nvPr>
            <p:ph type="body" idx="1"/>
          </p:nvPr>
        </p:nvSpPr>
        <p:spPr>
          <a:xfrm>
            <a:off x="1474236" y="4963885"/>
            <a:ext cx="8584165" cy="1125765"/>
          </a:xfrm>
        </p:spPr>
        <p:txBody>
          <a:bodyPr>
            <a:normAutofit/>
          </a:bodyPr>
          <a:lstStyle>
            <a:lvl1pPr marL="0" indent="0">
              <a:buNone/>
              <a:defRPr sz="1600" cap="all" spc="300" baseline="0">
                <a:solidFill>
                  <a:schemeClr val="tx2"/>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120D9B82-EEF4-2CD7-61FE-BAFB2B96D641}"/>
              </a:ext>
            </a:extLst>
          </p:cNvPr>
          <p:cNvSpPr>
            <a:spLocks noGrp="1"/>
          </p:cNvSpPr>
          <p:nvPr>
            <p:ph type="dt" sz="half" idx="10"/>
          </p:nvPr>
        </p:nvSpPr>
        <p:spPr/>
        <p:txBody>
          <a:bodyPr/>
          <a:lstStyle/>
          <a:p>
            <a:fld id="{BC9F5005-EC25-4FB9-B19B-2437F0B120D2}" type="datetime1">
              <a:rPr lang="en-US" smtClean="0"/>
              <a:t>4/23/24</a:t>
            </a:fld>
            <a:endParaRPr lang="en-US"/>
          </a:p>
        </p:txBody>
      </p:sp>
      <p:sp>
        <p:nvSpPr>
          <p:cNvPr id="5" name="Footer Placeholder 4">
            <a:extLst>
              <a:ext uri="{FF2B5EF4-FFF2-40B4-BE49-F238E27FC236}">
                <a16:creationId xmlns:a16="http://schemas.microsoft.com/office/drawing/2014/main" id="{59A222B6-F7A8-70A5-B023-FCAD5D7C4BB1}"/>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4E85D758-2E38-8A8D-75BC-667F6A23B95B}"/>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4174022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60DFF-11BD-F5F4-35D4-1986ABBD36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5D1279-E9A9-702E-144D-61114B788E88}"/>
              </a:ext>
            </a:extLst>
          </p:cNvPr>
          <p:cNvSpPr>
            <a:spLocks noGrp="1"/>
          </p:cNvSpPr>
          <p:nvPr>
            <p:ph sz="half" idx="1"/>
          </p:nvPr>
        </p:nvSpPr>
        <p:spPr>
          <a:xfrm>
            <a:off x="877824" y="2159175"/>
            <a:ext cx="4977453" cy="4017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584E624-7A76-56EC-FA0D-E2AA8EF9B951}"/>
              </a:ext>
            </a:extLst>
          </p:cNvPr>
          <p:cNvSpPr>
            <a:spLocks noGrp="1"/>
          </p:cNvSpPr>
          <p:nvPr>
            <p:ph sz="half" idx="2"/>
          </p:nvPr>
        </p:nvSpPr>
        <p:spPr>
          <a:xfrm>
            <a:off x="6328391" y="2159175"/>
            <a:ext cx="4985785" cy="40177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9D7DF5-30AD-AE47-D516-5CEE82770734}"/>
              </a:ext>
            </a:extLst>
          </p:cNvPr>
          <p:cNvSpPr>
            <a:spLocks noGrp="1"/>
          </p:cNvSpPr>
          <p:nvPr>
            <p:ph type="dt" sz="half" idx="10"/>
          </p:nvPr>
        </p:nvSpPr>
        <p:spPr/>
        <p:txBody>
          <a:bodyPr/>
          <a:lstStyle/>
          <a:p>
            <a:fld id="{0B283B5C-2325-42FF-AF91-C1451D9D66CC}" type="datetime1">
              <a:rPr lang="en-US" smtClean="0"/>
              <a:t>4/23/24</a:t>
            </a:fld>
            <a:endParaRPr lang="en-US"/>
          </a:p>
        </p:txBody>
      </p:sp>
      <p:sp>
        <p:nvSpPr>
          <p:cNvPr id="6" name="Footer Placeholder 5">
            <a:extLst>
              <a:ext uri="{FF2B5EF4-FFF2-40B4-BE49-F238E27FC236}">
                <a16:creationId xmlns:a16="http://schemas.microsoft.com/office/drawing/2014/main" id="{8B05C503-B649-B083-6341-F6E376AF8C72}"/>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E53EA35-CF5A-DB36-8B14-5C184B6F14D3}"/>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833121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BA3D8-FDD9-329B-BCC6-BBF47F01BEE2}"/>
              </a:ext>
            </a:extLst>
          </p:cNvPr>
          <p:cNvSpPr>
            <a:spLocks noGrp="1"/>
          </p:cNvSpPr>
          <p:nvPr>
            <p:ph type="title"/>
          </p:nvPr>
        </p:nvSpPr>
        <p:spPr>
          <a:xfrm>
            <a:off x="881348" y="602671"/>
            <a:ext cx="10429303" cy="768928"/>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2EEF7DC-0699-CB3C-A7CB-39035D89A4A5}"/>
              </a:ext>
            </a:extLst>
          </p:cNvPr>
          <p:cNvSpPr>
            <a:spLocks noGrp="1"/>
          </p:cNvSpPr>
          <p:nvPr>
            <p:ph type="body" idx="1"/>
          </p:nvPr>
        </p:nvSpPr>
        <p:spPr>
          <a:xfrm>
            <a:off x="881349" y="1696325"/>
            <a:ext cx="4963538" cy="647700"/>
          </a:xfrm>
        </p:spPr>
        <p:txBody>
          <a:bodyPr anchor="b">
            <a:noAutofit/>
          </a:bodyPr>
          <a:lstStyle>
            <a:lvl1pPr marL="0" indent="0">
              <a:buNone/>
              <a:defRPr sz="14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D252EB40-99E1-CCA4-BAFA-F51AA56CF295}"/>
              </a:ext>
            </a:extLst>
          </p:cNvPr>
          <p:cNvSpPr>
            <a:spLocks noGrp="1"/>
          </p:cNvSpPr>
          <p:nvPr>
            <p:ph sz="half" idx="2"/>
          </p:nvPr>
        </p:nvSpPr>
        <p:spPr>
          <a:xfrm>
            <a:off x="881349" y="2344025"/>
            <a:ext cx="4963538" cy="38333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8979BC-6B50-751D-D569-F360938B05C8}"/>
              </a:ext>
            </a:extLst>
          </p:cNvPr>
          <p:cNvSpPr>
            <a:spLocks noGrp="1"/>
          </p:cNvSpPr>
          <p:nvPr>
            <p:ph type="body" sz="quarter" idx="3"/>
          </p:nvPr>
        </p:nvSpPr>
        <p:spPr>
          <a:xfrm>
            <a:off x="6322669" y="1696325"/>
            <a:ext cx="4987982" cy="647700"/>
          </a:xfrm>
        </p:spPr>
        <p:txBody>
          <a:bodyPr anchor="b">
            <a:noAutofit/>
          </a:bodyPr>
          <a:lstStyle>
            <a:lvl1pPr marL="0" indent="0">
              <a:buNone/>
              <a:defRPr sz="14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A3A26F-230E-2D25-6BDC-6ECA00FAEFD5}"/>
              </a:ext>
            </a:extLst>
          </p:cNvPr>
          <p:cNvSpPr>
            <a:spLocks noGrp="1"/>
          </p:cNvSpPr>
          <p:nvPr>
            <p:ph sz="quarter" idx="4"/>
          </p:nvPr>
        </p:nvSpPr>
        <p:spPr>
          <a:xfrm>
            <a:off x="6322669" y="2344025"/>
            <a:ext cx="4987982" cy="383337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48182A01-DE7C-3BA4-96FF-CDEF2F608FCA}"/>
              </a:ext>
            </a:extLst>
          </p:cNvPr>
          <p:cNvSpPr>
            <a:spLocks noGrp="1"/>
          </p:cNvSpPr>
          <p:nvPr>
            <p:ph type="dt" sz="half" idx="10"/>
          </p:nvPr>
        </p:nvSpPr>
        <p:spPr/>
        <p:txBody>
          <a:bodyPr/>
          <a:lstStyle/>
          <a:p>
            <a:fld id="{0F88DB08-3B01-46DD-99F2-F6F6334EA669}" type="datetime1">
              <a:rPr lang="en-US" smtClean="0"/>
              <a:t>4/23/24</a:t>
            </a:fld>
            <a:endParaRPr lang="en-US"/>
          </a:p>
        </p:txBody>
      </p:sp>
      <p:sp>
        <p:nvSpPr>
          <p:cNvPr id="8" name="Footer Placeholder 7">
            <a:extLst>
              <a:ext uri="{FF2B5EF4-FFF2-40B4-BE49-F238E27FC236}">
                <a16:creationId xmlns:a16="http://schemas.microsoft.com/office/drawing/2014/main" id="{6FCAA828-0166-8ECD-BCE8-654BEFDD7155}"/>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7690C0D2-459A-04AA-FD90-7687D2FE8A9D}"/>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1842900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D549F-FA71-857F-E02E-3CB63CE683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F569611-F911-D3D4-B613-ACCDA56C45D2}"/>
              </a:ext>
            </a:extLst>
          </p:cNvPr>
          <p:cNvSpPr>
            <a:spLocks noGrp="1"/>
          </p:cNvSpPr>
          <p:nvPr>
            <p:ph type="dt" sz="half" idx="10"/>
          </p:nvPr>
        </p:nvSpPr>
        <p:spPr/>
        <p:txBody>
          <a:bodyPr/>
          <a:lstStyle/>
          <a:p>
            <a:fld id="{5892AC11-ACC3-4129-BBD7-C580BF1A4EE7}" type="datetime1">
              <a:rPr lang="en-US" smtClean="0"/>
              <a:t>4/23/24</a:t>
            </a:fld>
            <a:endParaRPr lang="en-US"/>
          </a:p>
        </p:txBody>
      </p:sp>
      <p:sp>
        <p:nvSpPr>
          <p:cNvPr id="4" name="Footer Placeholder 3">
            <a:extLst>
              <a:ext uri="{FF2B5EF4-FFF2-40B4-BE49-F238E27FC236}">
                <a16:creationId xmlns:a16="http://schemas.microsoft.com/office/drawing/2014/main" id="{F6EA1961-0B6B-8FEB-F2CB-C42E90EF2DFD}"/>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F42AA80E-3139-9F1B-9C3E-2A76628CF4F8}"/>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33922023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F54789-9F96-511A-0FB6-24F6A8418C72}"/>
              </a:ext>
            </a:extLst>
          </p:cNvPr>
          <p:cNvSpPr>
            <a:spLocks noGrp="1"/>
          </p:cNvSpPr>
          <p:nvPr>
            <p:ph type="dt" sz="half" idx="10"/>
          </p:nvPr>
        </p:nvSpPr>
        <p:spPr/>
        <p:txBody>
          <a:bodyPr/>
          <a:lstStyle/>
          <a:p>
            <a:fld id="{6D80F7F3-E406-44E2-93AF-674B3F1A2E51}" type="datetime1">
              <a:rPr lang="en-US" smtClean="0"/>
              <a:t>4/23/24</a:t>
            </a:fld>
            <a:endParaRPr lang="en-US"/>
          </a:p>
        </p:txBody>
      </p:sp>
      <p:sp>
        <p:nvSpPr>
          <p:cNvPr id="3" name="Footer Placeholder 2">
            <a:extLst>
              <a:ext uri="{FF2B5EF4-FFF2-40B4-BE49-F238E27FC236}">
                <a16:creationId xmlns:a16="http://schemas.microsoft.com/office/drawing/2014/main" id="{8B780399-ADEF-8F74-9F59-6AD804C9393E}"/>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95B6A34F-ABAB-9C4E-38A1-C6EEB944B97C}"/>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3616467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E3917-2BF6-1CE2-F34B-49F0D09A1B91}"/>
              </a:ext>
            </a:extLst>
          </p:cNvPr>
          <p:cNvSpPr>
            <a:spLocks noGrp="1"/>
          </p:cNvSpPr>
          <p:nvPr>
            <p:ph type="title"/>
          </p:nvPr>
        </p:nvSpPr>
        <p:spPr>
          <a:xfrm>
            <a:off x="839788" y="807868"/>
            <a:ext cx="3640713" cy="2062594"/>
          </a:xfrm>
        </p:spPr>
        <p:txBody>
          <a:bodyPr anchor="t">
            <a:norm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40815B8F-A9F3-8583-FFF1-175021F17AF0}"/>
              </a:ext>
            </a:extLst>
          </p:cNvPr>
          <p:cNvSpPr>
            <a:spLocks noGrp="1"/>
          </p:cNvSpPr>
          <p:nvPr>
            <p:ph idx="1"/>
          </p:nvPr>
        </p:nvSpPr>
        <p:spPr>
          <a:xfrm>
            <a:off x="5432898" y="807867"/>
            <a:ext cx="5922489" cy="505318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C5D90AFF-A949-CE9E-6B94-C1B619612915}"/>
              </a:ext>
            </a:extLst>
          </p:cNvPr>
          <p:cNvSpPr>
            <a:spLocks noGrp="1"/>
          </p:cNvSpPr>
          <p:nvPr>
            <p:ph type="body" sz="half" idx="2"/>
          </p:nvPr>
        </p:nvSpPr>
        <p:spPr>
          <a:xfrm>
            <a:off x="839788" y="3000652"/>
            <a:ext cx="3640713" cy="2868336"/>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95267E-088F-FB9A-9469-551890F29F01}"/>
              </a:ext>
            </a:extLst>
          </p:cNvPr>
          <p:cNvSpPr>
            <a:spLocks noGrp="1"/>
          </p:cNvSpPr>
          <p:nvPr>
            <p:ph type="dt" sz="half" idx="10"/>
          </p:nvPr>
        </p:nvSpPr>
        <p:spPr/>
        <p:txBody>
          <a:bodyPr/>
          <a:lstStyle/>
          <a:p>
            <a:fld id="{2FB1DD93-7C9D-4E53-81F0-DDE57FEA7EDB}" type="datetime1">
              <a:rPr lang="en-US" smtClean="0"/>
              <a:t>4/23/24</a:t>
            </a:fld>
            <a:endParaRPr lang="en-US"/>
          </a:p>
        </p:txBody>
      </p:sp>
      <p:sp>
        <p:nvSpPr>
          <p:cNvPr id="6" name="Footer Placeholder 5">
            <a:extLst>
              <a:ext uri="{FF2B5EF4-FFF2-40B4-BE49-F238E27FC236}">
                <a16:creationId xmlns:a16="http://schemas.microsoft.com/office/drawing/2014/main" id="{38EA3FFC-B3A6-C0B6-5DAE-70BE0D6FBD69}"/>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B108D35F-BC2E-8D14-060F-449CBAF7C0D2}"/>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42668545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909ED-ED97-A3CE-5569-77B45F41450A}"/>
              </a:ext>
            </a:extLst>
          </p:cNvPr>
          <p:cNvSpPr>
            <a:spLocks noGrp="1"/>
          </p:cNvSpPr>
          <p:nvPr>
            <p:ph type="title"/>
          </p:nvPr>
        </p:nvSpPr>
        <p:spPr>
          <a:xfrm>
            <a:off x="839788" y="820881"/>
            <a:ext cx="3639312" cy="2062595"/>
          </a:xfrm>
        </p:spPr>
        <p:txBody>
          <a:bodyPr anchor="t">
            <a:normAutofit/>
          </a:bodyPr>
          <a:lstStyle>
            <a:lvl1pPr>
              <a:defRPr sz="2800"/>
            </a:lvl1pPr>
          </a:lstStyle>
          <a:p>
            <a:r>
              <a:rPr lang="en-US" dirty="0"/>
              <a:t>Click to edit Master title style</a:t>
            </a:r>
          </a:p>
        </p:txBody>
      </p:sp>
      <p:sp>
        <p:nvSpPr>
          <p:cNvPr id="3" name="Picture Placeholder 2">
            <a:extLst>
              <a:ext uri="{FF2B5EF4-FFF2-40B4-BE49-F238E27FC236}">
                <a16:creationId xmlns:a16="http://schemas.microsoft.com/office/drawing/2014/main" id="{0683BB3A-9E24-DE4C-9619-1502F1B6F389}"/>
              </a:ext>
            </a:extLst>
          </p:cNvPr>
          <p:cNvSpPr>
            <a:spLocks noGrp="1"/>
          </p:cNvSpPr>
          <p:nvPr>
            <p:ph type="pic" idx="1"/>
          </p:nvPr>
        </p:nvSpPr>
        <p:spPr>
          <a:xfrm>
            <a:off x="5247408" y="919595"/>
            <a:ext cx="6107979" cy="50136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4B4CE1F-29E0-88BB-8489-E58236B8B17B}"/>
              </a:ext>
            </a:extLst>
          </p:cNvPr>
          <p:cNvSpPr>
            <a:spLocks noGrp="1"/>
          </p:cNvSpPr>
          <p:nvPr>
            <p:ph type="body" sz="half" idx="2"/>
          </p:nvPr>
        </p:nvSpPr>
        <p:spPr>
          <a:xfrm>
            <a:off x="839788" y="3000652"/>
            <a:ext cx="3643889" cy="2868336"/>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24B7212-6816-FFD1-50B2-58844AD38E26}"/>
              </a:ext>
            </a:extLst>
          </p:cNvPr>
          <p:cNvSpPr>
            <a:spLocks noGrp="1"/>
          </p:cNvSpPr>
          <p:nvPr>
            <p:ph type="dt" sz="half" idx="10"/>
          </p:nvPr>
        </p:nvSpPr>
        <p:spPr/>
        <p:txBody>
          <a:bodyPr/>
          <a:lstStyle/>
          <a:p>
            <a:fld id="{3DF7BC28-59DE-4F83-B4A1-497203279FAD}" type="datetime1">
              <a:rPr lang="en-US" smtClean="0"/>
              <a:t>4/23/24</a:t>
            </a:fld>
            <a:endParaRPr lang="en-US"/>
          </a:p>
        </p:txBody>
      </p:sp>
      <p:sp>
        <p:nvSpPr>
          <p:cNvPr id="6" name="Footer Placeholder 5">
            <a:extLst>
              <a:ext uri="{FF2B5EF4-FFF2-40B4-BE49-F238E27FC236}">
                <a16:creationId xmlns:a16="http://schemas.microsoft.com/office/drawing/2014/main" id="{A2417744-5A24-B7B7-5FD6-E98E60832F27}"/>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14CDA4D1-A71D-A7A6-3D0C-294E5D280BE8}"/>
              </a:ext>
            </a:extLst>
          </p:cNvPr>
          <p:cNvSpPr>
            <a:spLocks noGrp="1"/>
          </p:cNvSpPr>
          <p:nvPr>
            <p:ph type="sldNum" sz="quarter" idx="12"/>
          </p:nvPr>
        </p:nvSpPr>
        <p:spPr/>
        <p:txBody>
          <a:bodyPr/>
          <a:lstStyle/>
          <a:p>
            <a:fld id="{C68AC1EC-23E2-4F0E-A5A4-674EC8DB954E}" type="slidenum">
              <a:rPr lang="en-US" smtClean="0"/>
              <a:t>‹#›</a:t>
            </a:fld>
            <a:endParaRPr lang="en-US"/>
          </a:p>
        </p:txBody>
      </p:sp>
    </p:spTree>
    <p:extLst>
      <p:ext uri="{BB962C8B-B14F-4D97-AF65-F5344CB8AC3E}">
        <p14:creationId xmlns:p14="http://schemas.microsoft.com/office/powerpoint/2010/main" val="3282897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5858A62-FE72-978B-BE71-05908D82E1A4}"/>
              </a:ext>
            </a:extLst>
          </p:cNvPr>
          <p:cNvSpPr/>
          <p:nvPr/>
        </p:nvSpPr>
        <p:spPr>
          <a:xfrm>
            <a:off x="0" y="0"/>
            <a:ext cx="12192000" cy="6860161"/>
          </a:xfrm>
          <a:prstGeom prst="rect">
            <a:avLst/>
          </a:prstGeom>
          <a:solidFill>
            <a:schemeClr val="bg2">
              <a:lumMod val="75000"/>
              <a:alpha val="15000"/>
            </a:schemeClr>
          </a:solidFill>
          <a:ln w="1905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5BFA14B7-4740-5D9F-6489-BAD00C3E0D68}"/>
              </a:ext>
            </a:extLst>
          </p:cNvPr>
          <p:cNvSpPr>
            <a:spLocks noGrp="1"/>
          </p:cNvSpPr>
          <p:nvPr>
            <p:ph type="title"/>
          </p:nvPr>
        </p:nvSpPr>
        <p:spPr>
          <a:xfrm>
            <a:off x="871108" y="588245"/>
            <a:ext cx="10449784" cy="1265928"/>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7790487F-803F-C5AF-BD93-39C0FC738963}"/>
              </a:ext>
            </a:extLst>
          </p:cNvPr>
          <p:cNvSpPr>
            <a:spLocks noGrp="1"/>
          </p:cNvSpPr>
          <p:nvPr>
            <p:ph type="body" idx="1"/>
          </p:nvPr>
        </p:nvSpPr>
        <p:spPr>
          <a:xfrm>
            <a:off x="877824" y="2157984"/>
            <a:ext cx="10442448" cy="39038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586FCEF-4EDF-C2EF-7D81-FEFF7042F350}"/>
              </a:ext>
            </a:extLst>
          </p:cNvPr>
          <p:cNvSpPr>
            <a:spLocks noGrp="1"/>
          </p:cNvSpPr>
          <p:nvPr>
            <p:ph type="dt" sz="half" idx="2"/>
          </p:nvPr>
        </p:nvSpPr>
        <p:spPr>
          <a:xfrm>
            <a:off x="877824" y="6356350"/>
            <a:ext cx="2743200" cy="365125"/>
          </a:xfrm>
          <a:prstGeom prst="rect">
            <a:avLst/>
          </a:prstGeom>
        </p:spPr>
        <p:txBody>
          <a:bodyPr vert="horz" lIns="91440" tIns="45720" rIns="91440" bIns="45720" rtlCol="0" anchor="ctr"/>
          <a:lstStyle>
            <a:lvl1pPr algn="l">
              <a:defRPr sz="800" cap="all" spc="300" baseline="0">
                <a:solidFill>
                  <a:schemeClr val="tx2"/>
                </a:solidFill>
              </a:defRPr>
            </a:lvl1pPr>
          </a:lstStyle>
          <a:p>
            <a:fld id="{0BDC4764-F656-4735-9820-9886F8DF1D6A}" type="datetime1">
              <a:rPr lang="en-US" smtClean="0"/>
              <a:t>4/23/24</a:t>
            </a:fld>
            <a:endParaRPr lang="en-US" dirty="0"/>
          </a:p>
        </p:txBody>
      </p:sp>
      <p:sp>
        <p:nvSpPr>
          <p:cNvPr id="5" name="Footer Placeholder 4">
            <a:extLst>
              <a:ext uri="{FF2B5EF4-FFF2-40B4-BE49-F238E27FC236}">
                <a16:creationId xmlns:a16="http://schemas.microsoft.com/office/drawing/2014/main" id="{9A4663BC-4D46-C74D-DDF2-9D25B4D96F9B}"/>
              </a:ext>
            </a:extLst>
          </p:cNvPr>
          <p:cNvSpPr>
            <a:spLocks noGrp="1"/>
          </p:cNvSpPr>
          <p:nvPr>
            <p:ph type="ftr" sz="quarter" idx="3"/>
          </p:nvPr>
        </p:nvSpPr>
        <p:spPr>
          <a:xfrm>
            <a:off x="7132320" y="6356350"/>
            <a:ext cx="4297680" cy="365125"/>
          </a:xfrm>
          <a:prstGeom prst="rect">
            <a:avLst/>
          </a:prstGeom>
        </p:spPr>
        <p:txBody>
          <a:bodyPr vert="horz" lIns="91440" tIns="45720" rIns="91440" bIns="45720" rtlCol="0" anchor="ctr"/>
          <a:lstStyle>
            <a:lvl1pPr algn="r">
              <a:defRPr sz="800" cap="all" spc="300" baseline="0">
                <a:solidFill>
                  <a:schemeClr val="tx2"/>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B71B4EAE-CB5C-D14B-77EF-7B155FA68353}"/>
              </a:ext>
            </a:extLst>
          </p:cNvPr>
          <p:cNvSpPr>
            <a:spLocks noGrp="1"/>
          </p:cNvSpPr>
          <p:nvPr>
            <p:ph type="sldNum" sz="quarter" idx="4"/>
          </p:nvPr>
        </p:nvSpPr>
        <p:spPr>
          <a:xfrm>
            <a:off x="11429999" y="6356350"/>
            <a:ext cx="521207" cy="365125"/>
          </a:xfrm>
          <a:prstGeom prst="rect">
            <a:avLst/>
          </a:prstGeom>
        </p:spPr>
        <p:txBody>
          <a:bodyPr vert="horz" lIns="91440" tIns="45720" rIns="91440" bIns="45720" rtlCol="0" anchor="ctr"/>
          <a:lstStyle>
            <a:lvl1pPr algn="r">
              <a:defRPr sz="1400">
                <a:solidFill>
                  <a:schemeClr val="tx2"/>
                </a:solidFill>
                <a:latin typeface="+mj-lt"/>
              </a:defRPr>
            </a:lvl1pPr>
          </a:lstStyle>
          <a:p>
            <a:fld id="{C68AC1EC-23E2-4F0E-A5A4-674EC8DB954E}" type="slidenum">
              <a:rPr lang="en-US" smtClean="0"/>
              <a:pPr/>
              <a:t>‹#›</a:t>
            </a:fld>
            <a:endParaRPr lang="en-US"/>
          </a:p>
        </p:txBody>
      </p:sp>
    </p:spTree>
    <p:extLst>
      <p:ext uri="{BB962C8B-B14F-4D97-AF65-F5344CB8AC3E}">
        <p14:creationId xmlns:p14="http://schemas.microsoft.com/office/powerpoint/2010/main" val="2702096762"/>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5" r:id="rId6"/>
    <p:sldLayoutId id="2147483680" r:id="rId7"/>
    <p:sldLayoutId id="2147483681" r:id="rId8"/>
    <p:sldLayoutId id="2147483682" r:id="rId9"/>
    <p:sldLayoutId id="2147483684" r:id="rId10"/>
    <p:sldLayoutId id="2147483683" r:id="rId11"/>
  </p:sldLayoutIdLst>
  <p:hf hdr="0"/>
  <p:txStyles>
    <p:titleStyle>
      <a:lvl1pPr algn="l" defTabSz="914400" rtl="0" eaLnBrk="1" latinLnBrk="0" hangingPunct="1">
        <a:lnSpc>
          <a:spcPct val="100000"/>
        </a:lnSpc>
        <a:spcBef>
          <a:spcPct val="0"/>
        </a:spcBef>
        <a:buNone/>
        <a:defRPr sz="32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2"/>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400" kern="1200">
          <a:solidFill>
            <a:schemeClr val="tx2"/>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200" kern="1200">
          <a:solidFill>
            <a:schemeClr val="tx2"/>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100" kern="1200">
          <a:solidFill>
            <a:schemeClr val="tx2"/>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svg"/><Relationship Id="rId3" Type="http://schemas.openxmlformats.org/officeDocument/2006/relationships/hyperlink" Target="mailto:%20hiteasyracuse@gmail.com" TargetMode="External"/><Relationship Id="rId7" Type="http://schemas.openxmlformats.org/officeDocument/2006/relationships/image" Target="../media/image5.svg"/><Relationship Id="rId12" Type="http://schemas.openxmlformats.org/officeDocument/2006/relationships/image" Target="../media/image10.png"/><Relationship Id="rId2" Type="http://schemas.openxmlformats.org/officeDocument/2006/relationships/hyperlink" Target="tel:315-901-2990" TargetMode="Externa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svg"/><Relationship Id="rId15" Type="http://schemas.openxmlformats.org/officeDocument/2006/relationships/image" Target="../media/image13.sv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svg"/><Relationship Id="rId14" Type="http://schemas.openxmlformats.org/officeDocument/2006/relationships/image" Target="../media/image12.png"/></Relationships>
</file>

<file path=ppt/slides/_rels/slide2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png"/><Relationship Id="rId1" Type="http://schemas.openxmlformats.org/officeDocument/2006/relationships/slideLayout" Target="../slideLayouts/slideLayout8.xml"/><Relationship Id="rId6" Type="http://schemas.openxmlformats.org/officeDocument/2006/relationships/image" Target="../media/image20.png"/><Relationship Id="rId5" Type="http://schemas.openxmlformats.org/officeDocument/2006/relationships/image" Target="../media/image19.jpg"/><Relationship Id="rId4" Type="http://schemas.openxmlformats.org/officeDocument/2006/relationships/image" Target="../media/image18.jpg"/></Relationships>
</file>

<file path=ppt/slides/_rels/slide5.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jpg"/><Relationship Id="rId7" Type="http://schemas.openxmlformats.org/officeDocument/2006/relationships/image" Target="../media/image26.svg"/><Relationship Id="rId12" Type="http://schemas.openxmlformats.org/officeDocument/2006/relationships/image" Target="../media/image31.svg"/><Relationship Id="rId2" Type="http://schemas.openxmlformats.org/officeDocument/2006/relationships/image" Target="../media/image21.jpg"/><Relationship Id="rId1" Type="http://schemas.openxmlformats.org/officeDocument/2006/relationships/slideLayout" Target="../slideLayouts/slideLayout8.xml"/><Relationship Id="rId6" Type="http://schemas.openxmlformats.org/officeDocument/2006/relationships/image" Target="../media/image25.png"/><Relationship Id="rId11" Type="http://schemas.openxmlformats.org/officeDocument/2006/relationships/image" Target="../media/image30.png"/><Relationship Id="rId5" Type="http://schemas.openxmlformats.org/officeDocument/2006/relationships/image" Target="../media/image24.svg"/><Relationship Id="rId10" Type="http://schemas.openxmlformats.org/officeDocument/2006/relationships/image" Target="../media/image29.png"/><Relationship Id="rId4" Type="http://schemas.openxmlformats.org/officeDocument/2006/relationships/image" Target="../media/image23.png"/><Relationship Id="rId9" Type="http://schemas.openxmlformats.org/officeDocument/2006/relationships/image" Target="../media/image28.svg"/></Relationships>
</file>

<file path=ppt/slides/_rels/slide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35.png"/></Relationships>
</file>

<file path=ppt/slides/_rels/slide8.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D4677D2-D5AC-4CF9-9EED-2B89D0A1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6D54F7E-825A-4BBA-815F-35CCA8B97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group of people sitting at tables in a cafe&#10;&#10;Description automatically generated">
            <a:extLst>
              <a:ext uri="{FF2B5EF4-FFF2-40B4-BE49-F238E27FC236}">
                <a16:creationId xmlns:a16="http://schemas.microsoft.com/office/drawing/2014/main" id="{375BDFF4-F117-3844-A347-3DA06EF637F2}"/>
              </a:ext>
            </a:extLst>
          </p:cNvPr>
          <p:cNvPicPr>
            <a:picLocks noChangeAspect="1"/>
          </p:cNvPicPr>
          <p:nvPr/>
        </p:nvPicPr>
        <p:blipFill rotWithShape="1">
          <a:blip r:embed="rId3"/>
          <a:srcRect t="1747"/>
          <a:stretch/>
        </p:blipFill>
        <p:spPr>
          <a:xfrm>
            <a:off x="20" y="1"/>
            <a:ext cx="12191980" cy="6857999"/>
          </a:xfrm>
          <a:custGeom>
            <a:avLst/>
            <a:gdLst/>
            <a:ahLst/>
            <a:cxnLst/>
            <a:rect l="l" t="t" r="r" b="b"/>
            <a:pathLst>
              <a:path w="12191999" h="6842601">
                <a:moveTo>
                  <a:pt x="0" y="0"/>
                </a:moveTo>
                <a:lnTo>
                  <a:pt x="12191999" y="0"/>
                </a:lnTo>
                <a:lnTo>
                  <a:pt x="12191999" y="6842601"/>
                </a:lnTo>
                <a:lnTo>
                  <a:pt x="10316981" y="6842601"/>
                </a:lnTo>
                <a:cubicBezTo>
                  <a:pt x="10312796" y="6835189"/>
                  <a:pt x="10163183" y="6730124"/>
                  <a:pt x="10158998" y="6722712"/>
                </a:cubicBezTo>
                <a:cubicBezTo>
                  <a:pt x="10120278" y="6678190"/>
                  <a:pt x="10156462" y="6716223"/>
                  <a:pt x="10090349" y="6671420"/>
                </a:cubicBezTo>
                <a:cubicBezTo>
                  <a:pt x="10043032" y="6655694"/>
                  <a:pt x="9995855" y="6551879"/>
                  <a:pt x="9955425" y="6498018"/>
                </a:cubicBezTo>
                <a:cubicBezTo>
                  <a:pt x="9939618" y="6480021"/>
                  <a:pt x="9915110" y="6461677"/>
                  <a:pt x="9891265" y="6454528"/>
                </a:cubicBezTo>
                <a:cubicBezTo>
                  <a:pt x="9868239" y="6464957"/>
                  <a:pt x="9865423" y="6431640"/>
                  <a:pt x="9848227" y="6426063"/>
                </a:cubicBezTo>
                <a:cubicBezTo>
                  <a:pt x="9838059" y="6433162"/>
                  <a:pt x="9815047" y="6410348"/>
                  <a:pt x="9812354" y="6399604"/>
                </a:cubicBezTo>
                <a:cubicBezTo>
                  <a:pt x="9825285" y="6377997"/>
                  <a:pt x="9725923" y="6372757"/>
                  <a:pt x="9725915" y="6356381"/>
                </a:cubicBezTo>
                <a:cubicBezTo>
                  <a:pt x="9696279" y="6348066"/>
                  <a:pt x="9591199" y="6354143"/>
                  <a:pt x="9575033" y="6325258"/>
                </a:cubicBezTo>
                <a:cubicBezTo>
                  <a:pt x="9516434" y="6303128"/>
                  <a:pt x="9441613" y="6276805"/>
                  <a:pt x="9415626" y="6271777"/>
                </a:cubicBezTo>
                <a:cubicBezTo>
                  <a:pt x="9378293" y="6313495"/>
                  <a:pt x="9281935" y="6171365"/>
                  <a:pt x="9171493" y="6150430"/>
                </a:cubicBezTo>
                <a:cubicBezTo>
                  <a:pt x="9155426" y="6152396"/>
                  <a:pt x="9147439" y="6151015"/>
                  <a:pt x="9146018" y="6139864"/>
                </a:cubicBezTo>
                <a:cubicBezTo>
                  <a:pt x="9112029" y="6132441"/>
                  <a:pt x="9087339" y="6101138"/>
                  <a:pt x="9059635" y="6109957"/>
                </a:cubicBezTo>
                <a:cubicBezTo>
                  <a:pt x="9024424" y="6092144"/>
                  <a:pt x="9043048" y="6078417"/>
                  <a:pt x="9010911" y="6064789"/>
                </a:cubicBezTo>
                <a:lnTo>
                  <a:pt x="8866811" y="6028191"/>
                </a:lnTo>
                <a:cubicBezTo>
                  <a:pt x="8846465" y="6021172"/>
                  <a:pt x="8825221" y="6000527"/>
                  <a:pt x="8804584" y="5994237"/>
                </a:cubicBezTo>
                <a:lnTo>
                  <a:pt x="8783071" y="5990448"/>
                </a:lnTo>
                <a:lnTo>
                  <a:pt x="8770456" y="5978060"/>
                </a:lnTo>
                <a:cubicBezTo>
                  <a:pt x="8764772" y="5975259"/>
                  <a:pt x="8757695" y="5974720"/>
                  <a:pt x="8748297" y="5978070"/>
                </a:cubicBezTo>
                <a:cubicBezTo>
                  <a:pt x="8730344" y="5973495"/>
                  <a:pt x="8679808" y="5955894"/>
                  <a:pt x="8662742" y="5950603"/>
                </a:cubicBezTo>
                <a:lnTo>
                  <a:pt x="8645902" y="5946326"/>
                </a:lnTo>
                <a:lnTo>
                  <a:pt x="8638176" y="5938358"/>
                </a:lnTo>
                <a:cubicBezTo>
                  <a:pt x="8625897" y="5932642"/>
                  <a:pt x="8594811" y="5922073"/>
                  <a:pt x="8572224" y="5912032"/>
                </a:cubicBezTo>
                <a:cubicBezTo>
                  <a:pt x="8553809" y="5897782"/>
                  <a:pt x="8529845" y="5886100"/>
                  <a:pt x="8502655" y="5878114"/>
                </a:cubicBezTo>
                <a:cubicBezTo>
                  <a:pt x="8496990" y="5883034"/>
                  <a:pt x="8489611" y="5872566"/>
                  <a:pt x="8485159" y="5869819"/>
                </a:cubicBezTo>
                <a:cubicBezTo>
                  <a:pt x="8483457" y="5873482"/>
                  <a:pt x="8471232" y="5872664"/>
                  <a:pt x="8468539" y="5868711"/>
                </a:cubicBezTo>
                <a:cubicBezTo>
                  <a:pt x="8389167" y="5836352"/>
                  <a:pt x="8421742" y="5881497"/>
                  <a:pt x="8379810" y="5849376"/>
                </a:cubicBezTo>
                <a:cubicBezTo>
                  <a:pt x="8371729" y="5846373"/>
                  <a:pt x="8364483" y="5846766"/>
                  <a:pt x="8357758" y="5848601"/>
                </a:cubicBezTo>
                <a:lnTo>
                  <a:pt x="8315264" y="5836192"/>
                </a:lnTo>
                <a:cubicBezTo>
                  <a:pt x="8299077" y="5829531"/>
                  <a:pt x="8281671" y="5824011"/>
                  <a:pt x="8263455" y="5819793"/>
                </a:cubicBezTo>
                <a:cubicBezTo>
                  <a:pt x="8257386" y="5826849"/>
                  <a:pt x="8245582" y="5813448"/>
                  <a:pt x="8239287" y="5810141"/>
                </a:cubicBezTo>
                <a:cubicBezTo>
                  <a:pt x="8237965" y="5815186"/>
                  <a:pt x="8222226" y="5815108"/>
                  <a:pt x="8217888" y="5810039"/>
                </a:cubicBezTo>
                <a:cubicBezTo>
                  <a:pt x="8109447" y="5773303"/>
                  <a:pt x="8161302" y="5831037"/>
                  <a:pt x="8100547" y="5791517"/>
                </a:cubicBezTo>
                <a:cubicBezTo>
                  <a:pt x="8089574" y="5788167"/>
                  <a:pt x="8080448" y="5789295"/>
                  <a:pt x="8072316" y="5792309"/>
                </a:cubicBezTo>
                <a:lnTo>
                  <a:pt x="8056967" y="5800648"/>
                </a:lnTo>
                <a:lnTo>
                  <a:pt x="8047885" y="5795270"/>
                </a:lnTo>
                <a:cubicBezTo>
                  <a:pt x="8010204" y="5788738"/>
                  <a:pt x="7996426" y="5797608"/>
                  <a:pt x="7977128" y="5783189"/>
                </a:cubicBezTo>
                <a:cubicBezTo>
                  <a:pt x="7943466" y="5775577"/>
                  <a:pt x="7904823" y="5770953"/>
                  <a:pt x="7874392" y="5763715"/>
                </a:cubicBezTo>
                <a:cubicBezTo>
                  <a:pt x="7860337" y="5743777"/>
                  <a:pt x="7817541" y="5748989"/>
                  <a:pt x="7794543" y="5739759"/>
                </a:cubicBezTo>
                <a:cubicBezTo>
                  <a:pt x="7784688" y="5731467"/>
                  <a:pt x="7776709" y="5729004"/>
                  <a:pt x="7763762" y="5734031"/>
                </a:cubicBezTo>
                <a:cubicBezTo>
                  <a:pt x="7718781" y="5694154"/>
                  <a:pt x="7732231" y="5727368"/>
                  <a:pt x="7685889" y="5707234"/>
                </a:cubicBezTo>
                <a:cubicBezTo>
                  <a:pt x="7646521" y="5687607"/>
                  <a:pt x="7600389" y="5671470"/>
                  <a:pt x="7566744" y="5634586"/>
                </a:cubicBezTo>
                <a:cubicBezTo>
                  <a:pt x="7561306" y="5624813"/>
                  <a:pt x="7543589" y="5618525"/>
                  <a:pt x="7527170" y="5620542"/>
                </a:cubicBezTo>
                <a:cubicBezTo>
                  <a:pt x="7524343" y="5620889"/>
                  <a:pt x="7521664" y="5621475"/>
                  <a:pt x="7519214" y="5622280"/>
                </a:cubicBezTo>
                <a:cubicBezTo>
                  <a:pt x="7500062" y="5596964"/>
                  <a:pt x="7480476" y="5604337"/>
                  <a:pt x="7473157" y="5588143"/>
                </a:cubicBezTo>
                <a:cubicBezTo>
                  <a:pt x="7433415" y="5574859"/>
                  <a:pt x="7395118" y="5582388"/>
                  <a:pt x="7388000" y="5568063"/>
                </a:cubicBezTo>
                <a:cubicBezTo>
                  <a:pt x="7366403" y="5564920"/>
                  <a:pt x="7332262" y="5573848"/>
                  <a:pt x="7320876" y="5557698"/>
                </a:cubicBezTo>
                <a:cubicBezTo>
                  <a:pt x="7314891" y="5568111"/>
                  <a:pt x="7299319" y="5544964"/>
                  <a:pt x="7284480" y="5549820"/>
                </a:cubicBezTo>
                <a:cubicBezTo>
                  <a:pt x="7273570" y="5554430"/>
                  <a:pt x="7266301" y="5548483"/>
                  <a:pt x="7256619" y="5546379"/>
                </a:cubicBezTo>
                <a:cubicBezTo>
                  <a:pt x="7242503" y="5549088"/>
                  <a:pt x="7202543" y="5533379"/>
                  <a:pt x="7193112" y="5525289"/>
                </a:cubicBezTo>
                <a:cubicBezTo>
                  <a:pt x="7172259" y="5499151"/>
                  <a:pt x="7108617" y="5505485"/>
                  <a:pt x="7090943" y="5485177"/>
                </a:cubicBezTo>
                <a:cubicBezTo>
                  <a:pt x="7083637" y="5481419"/>
                  <a:pt x="7076140" y="5479148"/>
                  <a:pt x="7068566" y="5477809"/>
                </a:cubicBezTo>
                <a:lnTo>
                  <a:pt x="7023035" y="5476595"/>
                </a:lnTo>
                <a:lnTo>
                  <a:pt x="7001197" y="5476163"/>
                </a:lnTo>
                <a:cubicBezTo>
                  <a:pt x="7016126" y="5454256"/>
                  <a:pt x="6943549" y="5466815"/>
                  <a:pt x="6967472" y="5451057"/>
                </a:cubicBezTo>
                <a:cubicBezTo>
                  <a:pt x="6931240" y="5443544"/>
                  <a:pt x="6920843" y="5429649"/>
                  <a:pt x="6883334" y="5418880"/>
                </a:cubicBezTo>
                <a:lnTo>
                  <a:pt x="6742417" y="5386446"/>
                </a:lnTo>
                <a:cubicBezTo>
                  <a:pt x="6690532" y="5366095"/>
                  <a:pt x="6665174" y="5364632"/>
                  <a:pt x="6618315" y="5353085"/>
                </a:cubicBezTo>
                <a:cubicBezTo>
                  <a:pt x="6581698" y="5304210"/>
                  <a:pt x="6547395" y="5315779"/>
                  <a:pt x="6521050" y="5283194"/>
                </a:cubicBezTo>
                <a:cubicBezTo>
                  <a:pt x="6469114" y="5268862"/>
                  <a:pt x="6472597" y="5253957"/>
                  <a:pt x="6414460" y="5253832"/>
                </a:cubicBezTo>
                <a:lnTo>
                  <a:pt x="6362535" y="5220502"/>
                </a:lnTo>
                <a:cubicBezTo>
                  <a:pt x="6350866" y="5213881"/>
                  <a:pt x="6347641" y="5215777"/>
                  <a:pt x="6344443" y="5214103"/>
                </a:cubicBezTo>
                <a:lnTo>
                  <a:pt x="6343344" y="5210454"/>
                </a:lnTo>
                <a:lnTo>
                  <a:pt x="6333344" y="5205307"/>
                </a:lnTo>
                <a:lnTo>
                  <a:pt x="6315602" y="5193288"/>
                </a:lnTo>
                <a:lnTo>
                  <a:pt x="6310442" y="5192802"/>
                </a:lnTo>
                <a:lnTo>
                  <a:pt x="6280815" y="5177420"/>
                </a:lnTo>
                <a:lnTo>
                  <a:pt x="6279533" y="5178045"/>
                </a:lnTo>
                <a:cubicBezTo>
                  <a:pt x="6275980" y="5179097"/>
                  <a:pt x="6272084" y="5179212"/>
                  <a:pt x="6267362" y="5177370"/>
                </a:cubicBezTo>
                <a:cubicBezTo>
                  <a:pt x="6261796" y="5192470"/>
                  <a:pt x="6259530" y="5180933"/>
                  <a:pt x="6246095" y="5174167"/>
                </a:cubicBezTo>
                <a:lnTo>
                  <a:pt x="6155252" y="5161201"/>
                </a:lnTo>
                <a:lnTo>
                  <a:pt x="6148525" y="5158442"/>
                </a:lnTo>
                <a:lnTo>
                  <a:pt x="6148187" y="5158573"/>
                </a:lnTo>
                <a:cubicBezTo>
                  <a:pt x="6146292" y="5158370"/>
                  <a:pt x="6143916" y="5157611"/>
                  <a:pt x="6140686" y="5156032"/>
                </a:cubicBezTo>
                <a:lnTo>
                  <a:pt x="6136260" y="5153413"/>
                </a:lnTo>
                <a:lnTo>
                  <a:pt x="6123208" y="5148061"/>
                </a:lnTo>
                <a:lnTo>
                  <a:pt x="6117367" y="5147451"/>
                </a:lnTo>
                <a:lnTo>
                  <a:pt x="5957305" y="5146062"/>
                </a:lnTo>
                <a:cubicBezTo>
                  <a:pt x="5920540" y="5140405"/>
                  <a:pt x="5887096" y="5142015"/>
                  <a:pt x="5857259" y="5132052"/>
                </a:cubicBezTo>
                <a:cubicBezTo>
                  <a:pt x="5843335" y="5135303"/>
                  <a:pt x="5830921" y="5135493"/>
                  <a:pt x="5821375" y="5125606"/>
                </a:cubicBezTo>
                <a:cubicBezTo>
                  <a:pt x="5786501" y="5122615"/>
                  <a:pt x="5775399" y="5132648"/>
                  <a:pt x="5755916" y="5120171"/>
                </a:cubicBezTo>
                <a:cubicBezTo>
                  <a:pt x="5732132" y="5135438"/>
                  <a:pt x="5732735" y="5128211"/>
                  <a:pt x="5725007" y="5121437"/>
                </a:cubicBezTo>
                <a:lnTo>
                  <a:pt x="5723810" y="5120848"/>
                </a:lnTo>
                <a:lnTo>
                  <a:pt x="5720531" y="5123048"/>
                </a:lnTo>
                <a:lnTo>
                  <a:pt x="5714794" y="5123371"/>
                </a:lnTo>
                <a:lnTo>
                  <a:pt x="5700141" y="5120131"/>
                </a:lnTo>
                <a:lnTo>
                  <a:pt x="5694799" y="5118234"/>
                </a:lnTo>
                <a:cubicBezTo>
                  <a:pt x="5691058" y="5117179"/>
                  <a:pt x="5688491" y="5116804"/>
                  <a:pt x="5686627" y="5116903"/>
                </a:cubicBezTo>
                <a:lnTo>
                  <a:pt x="5686371" y="5117086"/>
                </a:lnTo>
                <a:lnTo>
                  <a:pt x="5678818" y="5115416"/>
                </a:lnTo>
                <a:cubicBezTo>
                  <a:pt x="5666199" y="5112102"/>
                  <a:pt x="5654035" y="5108410"/>
                  <a:pt x="5642547" y="5104511"/>
                </a:cubicBezTo>
                <a:cubicBezTo>
                  <a:pt x="5629444" y="5114945"/>
                  <a:pt x="5588783" y="5093343"/>
                  <a:pt x="5587979" y="5116963"/>
                </a:cubicBezTo>
                <a:cubicBezTo>
                  <a:pt x="5572317" y="5112380"/>
                  <a:pt x="5564904" y="5101292"/>
                  <a:pt x="5566635" y="5117158"/>
                </a:cubicBezTo>
                <a:cubicBezTo>
                  <a:pt x="5561375" y="5116079"/>
                  <a:pt x="5557787" y="5116811"/>
                  <a:pt x="5554952" y="5118417"/>
                </a:cubicBezTo>
                <a:lnTo>
                  <a:pt x="5554039" y="5119241"/>
                </a:lnTo>
                <a:lnTo>
                  <a:pt x="5514253" y="5109018"/>
                </a:lnTo>
                <a:lnTo>
                  <a:pt x="5492156" y="5099904"/>
                </a:lnTo>
                <a:lnTo>
                  <a:pt x="5480446" y="5096385"/>
                </a:lnTo>
                <a:lnTo>
                  <a:pt x="5477744" y="5092939"/>
                </a:lnTo>
                <a:cubicBezTo>
                  <a:pt x="5474490" y="5090581"/>
                  <a:pt x="5469391" y="5088951"/>
                  <a:pt x="5460150" y="5088988"/>
                </a:cubicBezTo>
                <a:lnTo>
                  <a:pt x="5457901" y="5089459"/>
                </a:lnTo>
                <a:lnTo>
                  <a:pt x="5444243" y="5082761"/>
                </a:lnTo>
                <a:cubicBezTo>
                  <a:pt x="5439993" y="5080007"/>
                  <a:pt x="5436418" y="5076805"/>
                  <a:pt x="5433825" y="5072992"/>
                </a:cubicBezTo>
                <a:cubicBezTo>
                  <a:pt x="5379442" y="5082090"/>
                  <a:pt x="5336110" y="5058382"/>
                  <a:pt x="5280996" y="5052402"/>
                </a:cubicBezTo>
                <a:cubicBezTo>
                  <a:pt x="5250806" y="5043777"/>
                  <a:pt x="5168599" y="5048109"/>
                  <a:pt x="5161582" y="5019668"/>
                </a:cubicBezTo>
                <a:cubicBezTo>
                  <a:pt x="5121870" y="5011383"/>
                  <a:pt x="5095637" y="5009222"/>
                  <a:pt x="5042717" y="5002692"/>
                </a:cubicBezTo>
                <a:cubicBezTo>
                  <a:pt x="4991136" y="4972487"/>
                  <a:pt x="4902282" y="4979360"/>
                  <a:pt x="4840514" y="4959306"/>
                </a:cubicBezTo>
                <a:cubicBezTo>
                  <a:pt x="4799904" y="4976415"/>
                  <a:pt x="4824087" y="4958371"/>
                  <a:pt x="4786778" y="4956661"/>
                </a:cubicBezTo>
                <a:cubicBezTo>
                  <a:pt x="4801901" y="4937231"/>
                  <a:pt x="4739845" y="4961208"/>
                  <a:pt x="4743741" y="4937104"/>
                </a:cubicBezTo>
                <a:cubicBezTo>
                  <a:pt x="4736829" y="4937557"/>
                  <a:pt x="4730010" y="4938753"/>
                  <a:pt x="4723136" y="4940138"/>
                </a:cubicBezTo>
                <a:lnTo>
                  <a:pt x="4719535" y="4940850"/>
                </a:lnTo>
                <a:lnTo>
                  <a:pt x="4706143" y="4939586"/>
                </a:lnTo>
                <a:lnTo>
                  <a:pt x="4701098" y="4944372"/>
                </a:lnTo>
                <a:lnTo>
                  <a:pt x="4680034" y="4946157"/>
                </a:lnTo>
                <a:cubicBezTo>
                  <a:pt x="4672339" y="4946029"/>
                  <a:pt x="4664292" y="4944964"/>
                  <a:pt x="4655740" y="4942396"/>
                </a:cubicBezTo>
                <a:cubicBezTo>
                  <a:pt x="4636359" y="4929384"/>
                  <a:pt x="4599700" y="4935346"/>
                  <a:pt x="4569298" y="4929596"/>
                </a:cubicBezTo>
                <a:lnTo>
                  <a:pt x="4555977" y="4924356"/>
                </a:lnTo>
                <a:lnTo>
                  <a:pt x="4508949" y="4921648"/>
                </a:lnTo>
                <a:cubicBezTo>
                  <a:pt x="4495668" y="4920437"/>
                  <a:pt x="4482007" y="4918694"/>
                  <a:pt x="4467838" y="4915993"/>
                </a:cubicBezTo>
                <a:lnTo>
                  <a:pt x="4441948" y="4909300"/>
                </a:lnTo>
                <a:lnTo>
                  <a:pt x="4394719" y="4901820"/>
                </a:lnTo>
                <a:lnTo>
                  <a:pt x="4356810" y="4905146"/>
                </a:lnTo>
                <a:lnTo>
                  <a:pt x="4222144" y="4909117"/>
                </a:lnTo>
                <a:cubicBezTo>
                  <a:pt x="4202488" y="4913903"/>
                  <a:pt x="4184742" y="4933491"/>
                  <a:pt x="4160481" y="4923474"/>
                </a:cubicBezTo>
                <a:cubicBezTo>
                  <a:pt x="4165854" y="4934564"/>
                  <a:pt x="4131661" y="4919946"/>
                  <a:pt x="4124879" y="4929303"/>
                </a:cubicBezTo>
                <a:cubicBezTo>
                  <a:pt x="4120895" y="4937086"/>
                  <a:pt x="4109593" y="4934464"/>
                  <a:pt x="4100114" y="4936007"/>
                </a:cubicBezTo>
                <a:cubicBezTo>
                  <a:pt x="4091835" y="4943256"/>
                  <a:pt x="4045978" y="4943549"/>
                  <a:pt x="4030957" y="4939826"/>
                </a:cubicBezTo>
                <a:cubicBezTo>
                  <a:pt x="3989825" y="4924453"/>
                  <a:pt x="3946860" y="4952050"/>
                  <a:pt x="3913764" y="4940618"/>
                </a:cubicBezTo>
                <a:cubicBezTo>
                  <a:pt x="3904534" y="4939906"/>
                  <a:pt x="3896577" y="4940543"/>
                  <a:pt x="3889457" y="4942017"/>
                </a:cubicBezTo>
                <a:lnTo>
                  <a:pt x="3871115" y="4948115"/>
                </a:lnTo>
                <a:lnTo>
                  <a:pt x="3869086" y="4953796"/>
                </a:lnTo>
                <a:lnTo>
                  <a:pt x="3856124" y="4955351"/>
                </a:lnTo>
                <a:lnTo>
                  <a:pt x="3835967" y="4964002"/>
                </a:lnTo>
                <a:cubicBezTo>
                  <a:pt x="3826465" y="4939857"/>
                  <a:pt x="3782586" y="4975947"/>
                  <a:pt x="3785910" y="4953998"/>
                </a:cubicBezTo>
                <a:cubicBezTo>
                  <a:pt x="3750785" y="4960085"/>
                  <a:pt x="3699033" y="4941571"/>
                  <a:pt x="3671085" y="4966563"/>
                </a:cubicBezTo>
                <a:cubicBezTo>
                  <a:pt x="3621255" y="4971431"/>
                  <a:pt x="3562637" y="4982991"/>
                  <a:pt x="3486928" y="4983204"/>
                </a:cubicBezTo>
                <a:cubicBezTo>
                  <a:pt x="3446030" y="4983424"/>
                  <a:pt x="3343460" y="4965124"/>
                  <a:pt x="3280956" y="4963864"/>
                </a:cubicBezTo>
                <a:cubicBezTo>
                  <a:pt x="3227193" y="4969510"/>
                  <a:pt x="3256481" y="4962609"/>
                  <a:pt x="3211563" y="4982704"/>
                </a:cubicBezTo>
                <a:cubicBezTo>
                  <a:pt x="3207119" y="4979549"/>
                  <a:pt x="3170070" y="4977192"/>
                  <a:pt x="3164681" y="4975408"/>
                </a:cubicBezTo>
                <a:lnTo>
                  <a:pt x="3127171" y="4968229"/>
                </a:lnTo>
                <a:lnTo>
                  <a:pt x="3096889" y="4965619"/>
                </a:lnTo>
                <a:cubicBezTo>
                  <a:pt x="3088441" y="4967572"/>
                  <a:pt x="3082883" y="4967054"/>
                  <a:pt x="3078620" y="4965444"/>
                </a:cubicBezTo>
                <a:lnTo>
                  <a:pt x="3074275" y="4962670"/>
                </a:lnTo>
                <a:lnTo>
                  <a:pt x="3036436" y="4957455"/>
                </a:lnTo>
                <a:lnTo>
                  <a:pt x="3031995" y="4958829"/>
                </a:lnTo>
                <a:lnTo>
                  <a:pt x="2994028" y="4956800"/>
                </a:lnTo>
                <a:cubicBezTo>
                  <a:pt x="2992299" y="4958944"/>
                  <a:pt x="2989407" y="4960397"/>
                  <a:pt x="2984001" y="4960444"/>
                </a:cubicBezTo>
                <a:cubicBezTo>
                  <a:pt x="2994191" y="4975446"/>
                  <a:pt x="2981386" y="4966249"/>
                  <a:pt x="2964542" y="4965062"/>
                </a:cubicBezTo>
                <a:cubicBezTo>
                  <a:pt x="2976613" y="4988096"/>
                  <a:pt x="2927627" y="4975618"/>
                  <a:pt x="2921274" y="4988440"/>
                </a:cubicBezTo>
                <a:cubicBezTo>
                  <a:pt x="2908629" y="4987050"/>
                  <a:pt x="2895476" y="4985998"/>
                  <a:pt x="2882111" y="4985411"/>
                </a:cubicBezTo>
                <a:lnTo>
                  <a:pt x="2874282" y="4985361"/>
                </a:lnTo>
                <a:cubicBezTo>
                  <a:pt x="2874237" y="4985437"/>
                  <a:pt x="2874193" y="4985514"/>
                  <a:pt x="2874147" y="4985591"/>
                </a:cubicBezTo>
                <a:cubicBezTo>
                  <a:pt x="2872492" y="4986074"/>
                  <a:pt x="2869935" y="4986243"/>
                  <a:pt x="2865932" y="4985999"/>
                </a:cubicBezTo>
                <a:lnTo>
                  <a:pt x="2860008" y="4985269"/>
                </a:lnTo>
                <a:lnTo>
                  <a:pt x="2844819" y="4985172"/>
                </a:lnTo>
                <a:lnTo>
                  <a:pt x="2839735" y="4986676"/>
                </a:lnTo>
                <a:lnTo>
                  <a:pt x="2837922" y="4989488"/>
                </a:lnTo>
                <a:lnTo>
                  <a:pt x="2836507" y="4989165"/>
                </a:lnTo>
                <a:cubicBezTo>
                  <a:pt x="2825749" y="4984209"/>
                  <a:pt x="2822382" y="4977089"/>
                  <a:pt x="2808859" y="4996804"/>
                </a:cubicBezTo>
                <a:cubicBezTo>
                  <a:pt x="2784233" y="4988767"/>
                  <a:pt x="2779499" y="5000786"/>
                  <a:pt x="2745907" y="5005126"/>
                </a:cubicBezTo>
                <a:cubicBezTo>
                  <a:pt x="2731796" y="4997536"/>
                  <a:pt x="2720518" y="5000295"/>
                  <a:pt x="2709519" y="5006333"/>
                </a:cubicBezTo>
                <a:cubicBezTo>
                  <a:pt x="2676766" y="5002878"/>
                  <a:pt x="2646981" y="5011377"/>
                  <a:pt x="2610212" y="5013529"/>
                </a:cubicBezTo>
                <a:cubicBezTo>
                  <a:pt x="2570359" y="5003730"/>
                  <a:pt x="2550109" y="5021491"/>
                  <a:pt x="2510814" y="5023713"/>
                </a:cubicBezTo>
                <a:cubicBezTo>
                  <a:pt x="2476639" y="5006722"/>
                  <a:pt x="2482834" y="5038639"/>
                  <a:pt x="2462736" y="5045398"/>
                </a:cubicBezTo>
                <a:lnTo>
                  <a:pt x="2457050" y="5046022"/>
                </a:lnTo>
                <a:lnTo>
                  <a:pt x="2442184" y="5043549"/>
                </a:lnTo>
                <a:lnTo>
                  <a:pt x="2436703" y="5041929"/>
                </a:lnTo>
                <a:cubicBezTo>
                  <a:pt x="2432888" y="5041072"/>
                  <a:pt x="2430299" y="5040830"/>
                  <a:pt x="2428451" y="5041027"/>
                </a:cubicBezTo>
                <a:lnTo>
                  <a:pt x="2420551" y="5039949"/>
                </a:lnTo>
                <a:cubicBezTo>
                  <a:pt x="2407700" y="5037296"/>
                  <a:pt x="2395274" y="5034239"/>
                  <a:pt x="2383501" y="5030941"/>
                </a:cubicBezTo>
                <a:cubicBezTo>
                  <a:pt x="2362992" y="5032521"/>
                  <a:pt x="2317884" y="5047662"/>
                  <a:pt x="2297493" y="5049431"/>
                </a:cubicBezTo>
                <a:lnTo>
                  <a:pt x="2261156" y="5041558"/>
                </a:lnTo>
                <a:lnTo>
                  <a:pt x="2200581" y="5024964"/>
                </a:lnTo>
                <a:lnTo>
                  <a:pt x="2198380" y="5025550"/>
                </a:lnTo>
                <a:lnTo>
                  <a:pt x="2116066" y="5019568"/>
                </a:lnTo>
                <a:cubicBezTo>
                  <a:pt x="2111600" y="5017036"/>
                  <a:pt x="2059664" y="5006071"/>
                  <a:pt x="2056754" y="5002394"/>
                </a:cubicBezTo>
                <a:cubicBezTo>
                  <a:pt x="2003393" y="5014336"/>
                  <a:pt x="1998298" y="5008800"/>
                  <a:pt x="1942916" y="5005703"/>
                </a:cubicBezTo>
                <a:cubicBezTo>
                  <a:pt x="1882138" y="4994708"/>
                  <a:pt x="1836966" y="4976630"/>
                  <a:pt x="1796717" y="4970423"/>
                </a:cubicBezTo>
                <a:cubicBezTo>
                  <a:pt x="1724075" y="4959337"/>
                  <a:pt x="1636218" y="4936339"/>
                  <a:pt x="1583222" y="4931235"/>
                </a:cubicBezTo>
                <a:cubicBezTo>
                  <a:pt x="1544265" y="4950469"/>
                  <a:pt x="1556109" y="4927628"/>
                  <a:pt x="1518821" y="4927872"/>
                </a:cubicBezTo>
                <a:cubicBezTo>
                  <a:pt x="1497291" y="4925112"/>
                  <a:pt x="1483221" y="4916728"/>
                  <a:pt x="1471837" y="4914678"/>
                </a:cubicBezTo>
                <a:lnTo>
                  <a:pt x="1450515" y="4915578"/>
                </a:lnTo>
                <a:lnTo>
                  <a:pt x="1437078" y="4915016"/>
                </a:lnTo>
                <a:lnTo>
                  <a:pt x="1432462" y="4920065"/>
                </a:lnTo>
                <a:lnTo>
                  <a:pt x="1411645" y="4922952"/>
                </a:lnTo>
                <a:cubicBezTo>
                  <a:pt x="1384856" y="4920079"/>
                  <a:pt x="1306656" y="4907389"/>
                  <a:pt x="1271729" y="4902828"/>
                </a:cubicBezTo>
                <a:cubicBezTo>
                  <a:pt x="1258697" y="4896954"/>
                  <a:pt x="1213546" y="4890036"/>
                  <a:pt x="1202076" y="4895589"/>
                </a:cubicBezTo>
                <a:cubicBezTo>
                  <a:pt x="1192059" y="4895561"/>
                  <a:pt x="1182171" y="4891311"/>
                  <a:pt x="1174670" y="4898040"/>
                </a:cubicBezTo>
                <a:cubicBezTo>
                  <a:pt x="1163701" y="4905820"/>
                  <a:pt x="1136874" y="4886643"/>
                  <a:pt x="1137035" y="4897965"/>
                </a:cubicBezTo>
                <a:cubicBezTo>
                  <a:pt x="1117838" y="4884693"/>
                  <a:pt x="1091386" y="4900421"/>
                  <a:pt x="1069882" y="4901859"/>
                </a:cubicBezTo>
                <a:cubicBezTo>
                  <a:pt x="1055589" y="4889467"/>
                  <a:pt x="1024570" y="4904705"/>
                  <a:pt x="980935" y="4900090"/>
                </a:cubicBezTo>
                <a:cubicBezTo>
                  <a:pt x="947614" y="4895538"/>
                  <a:pt x="913224" y="4886405"/>
                  <a:pt x="869960" y="4874547"/>
                </a:cubicBezTo>
                <a:cubicBezTo>
                  <a:pt x="819114" y="4845820"/>
                  <a:pt x="768074" y="4839770"/>
                  <a:pt x="721345" y="4828937"/>
                </a:cubicBezTo>
                <a:cubicBezTo>
                  <a:pt x="667944" y="4819060"/>
                  <a:pt x="698286" y="4848426"/>
                  <a:pt x="635428" y="4819153"/>
                </a:cubicBezTo>
                <a:cubicBezTo>
                  <a:pt x="626286" y="4826707"/>
                  <a:pt x="617638" y="4825980"/>
                  <a:pt x="604106" y="4819994"/>
                </a:cubicBezTo>
                <a:cubicBezTo>
                  <a:pt x="583276" y="4822237"/>
                  <a:pt x="539859" y="4835097"/>
                  <a:pt x="510451" y="4832608"/>
                </a:cubicBezTo>
                <a:cubicBezTo>
                  <a:pt x="489781" y="4829929"/>
                  <a:pt x="443867" y="4807857"/>
                  <a:pt x="427656" y="4805062"/>
                </a:cubicBezTo>
                <a:cubicBezTo>
                  <a:pt x="424088" y="4806479"/>
                  <a:pt x="419580" y="4809736"/>
                  <a:pt x="413184" y="4815837"/>
                </a:cubicBezTo>
                <a:cubicBezTo>
                  <a:pt x="387673" y="4805882"/>
                  <a:pt x="379855" y="4817328"/>
                  <a:pt x="341772" y="4818825"/>
                </a:cubicBezTo>
                <a:cubicBezTo>
                  <a:pt x="327795" y="4810179"/>
                  <a:pt x="314729" y="4811964"/>
                  <a:pt x="301266" y="4817000"/>
                </a:cubicBezTo>
                <a:cubicBezTo>
                  <a:pt x="265781" y="4810886"/>
                  <a:pt x="231017" y="4816794"/>
                  <a:pt x="189886" y="4815871"/>
                </a:cubicBezTo>
                <a:cubicBezTo>
                  <a:pt x="147910" y="4802917"/>
                  <a:pt x="121702" y="4818738"/>
                  <a:pt x="77762" y="4817675"/>
                </a:cubicBezTo>
                <a:cubicBezTo>
                  <a:pt x="38733" y="4795315"/>
                  <a:pt x="44308" y="4840244"/>
                  <a:pt x="8164" y="4835320"/>
                </a:cubicBezTo>
                <a:lnTo>
                  <a:pt x="0" y="4832771"/>
                </a:lnTo>
                <a:close/>
              </a:path>
            </a:pathLst>
          </a:custGeom>
        </p:spPr>
      </p:pic>
      <p:sp>
        <p:nvSpPr>
          <p:cNvPr id="4" name="TextBox 3">
            <a:extLst>
              <a:ext uri="{FF2B5EF4-FFF2-40B4-BE49-F238E27FC236}">
                <a16:creationId xmlns:a16="http://schemas.microsoft.com/office/drawing/2014/main" id="{ABC2F22C-7B94-294E-E35F-6A14B5A2FAF7}"/>
              </a:ext>
            </a:extLst>
          </p:cNvPr>
          <p:cNvSpPr txBox="1"/>
          <p:nvPr/>
        </p:nvSpPr>
        <p:spPr>
          <a:xfrm>
            <a:off x="0" y="5195624"/>
            <a:ext cx="7523018" cy="752217"/>
          </a:xfrm>
          <a:prstGeom prst="rect">
            <a:avLst/>
          </a:prstGeom>
        </p:spPr>
        <p:txBody>
          <a:bodyPr vert="horz" lIns="91440" tIns="45720" rIns="91440" bIns="45720" rtlCol="0" anchor="b">
            <a:normAutofit fontScale="92500"/>
          </a:bodyPr>
          <a:lstStyle/>
          <a:p>
            <a:pPr>
              <a:lnSpc>
                <a:spcPct val="90000"/>
              </a:lnSpc>
              <a:spcBef>
                <a:spcPct val="0"/>
              </a:spcBef>
              <a:spcAft>
                <a:spcPts val="600"/>
              </a:spcAft>
            </a:pPr>
            <a:r>
              <a:rPr lang="en-US" sz="2800" b="1" u="sng" dirty="0">
                <a:solidFill>
                  <a:schemeClr val="tx1">
                    <a:lumMod val="85000"/>
                    <a:lumOff val="15000"/>
                  </a:schemeClr>
                </a:solidFill>
                <a:latin typeface="+mj-lt"/>
                <a:ea typeface="+mj-ea"/>
                <a:cs typeface="+mj-cs"/>
              </a:rPr>
              <a:t>MAR 600 : Digital Marketing Analytics</a:t>
            </a:r>
          </a:p>
        </p:txBody>
      </p:sp>
      <p:sp>
        <p:nvSpPr>
          <p:cNvPr id="7" name="TextBox 6">
            <a:extLst>
              <a:ext uri="{FF2B5EF4-FFF2-40B4-BE49-F238E27FC236}">
                <a16:creationId xmlns:a16="http://schemas.microsoft.com/office/drawing/2014/main" id="{C146487E-6AC0-9A8A-0DF8-F386BB8AAD40}"/>
              </a:ext>
            </a:extLst>
          </p:cNvPr>
          <p:cNvSpPr txBox="1"/>
          <p:nvPr/>
        </p:nvSpPr>
        <p:spPr>
          <a:xfrm>
            <a:off x="0" y="5841321"/>
            <a:ext cx="6180731" cy="1015663"/>
          </a:xfrm>
          <a:prstGeom prst="rect">
            <a:avLst/>
          </a:prstGeom>
          <a:noFill/>
        </p:spPr>
        <p:txBody>
          <a:bodyPr wrap="none" rtlCol="0">
            <a:spAutoFit/>
          </a:bodyPr>
          <a:lstStyle/>
          <a:p>
            <a:r>
              <a:rPr lang="en-US" sz="2000" b="1" dirty="0"/>
              <a:t>Final Project</a:t>
            </a:r>
          </a:p>
          <a:p>
            <a:r>
              <a:rPr lang="en-US" sz="2000" b="1" dirty="0"/>
              <a:t>Submitted by: Prasun Abhishek | Akshay Ghuge</a:t>
            </a:r>
          </a:p>
          <a:p>
            <a:r>
              <a:rPr lang="en-US" sz="2000" b="1" dirty="0"/>
              <a:t>                              Priyamvada Barve | Nandita Pathardikar</a:t>
            </a:r>
          </a:p>
        </p:txBody>
      </p:sp>
    </p:spTree>
    <p:extLst>
      <p:ext uri="{BB962C8B-B14F-4D97-AF65-F5344CB8AC3E}">
        <p14:creationId xmlns:p14="http://schemas.microsoft.com/office/powerpoint/2010/main" val="234831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A43C1-F549-8F7D-54F1-FFB8C39B2F67}"/>
              </a:ext>
            </a:extLst>
          </p:cNvPr>
          <p:cNvSpPr>
            <a:spLocks noGrp="1"/>
          </p:cNvSpPr>
          <p:nvPr>
            <p:ph type="title"/>
          </p:nvPr>
        </p:nvSpPr>
        <p:spPr>
          <a:xfrm>
            <a:off x="419164" y="2676973"/>
            <a:ext cx="2607815" cy="1369510"/>
          </a:xfrm>
        </p:spPr>
        <p:txBody>
          <a:bodyPr/>
          <a:lstStyle/>
          <a:p>
            <a:r>
              <a:rPr lang="en-US" dirty="0">
                <a:latin typeface="AkayaTelivigala" pitchFamily="2" charset="77"/>
                <a:cs typeface="AkayaTelivigala" pitchFamily="2" charset="77"/>
              </a:rPr>
              <a:t>Descriptive Stats</a:t>
            </a:r>
          </a:p>
        </p:txBody>
      </p:sp>
      <p:sp>
        <p:nvSpPr>
          <p:cNvPr id="6" name="Slide Number Placeholder 5">
            <a:extLst>
              <a:ext uri="{FF2B5EF4-FFF2-40B4-BE49-F238E27FC236}">
                <a16:creationId xmlns:a16="http://schemas.microsoft.com/office/drawing/2014/main" id="{6D8B21C4-CA83-1CF3-96EC-18DFBFAEFB62}"/>
              </a:ext>
            </a:extLst>
          </p:cNvPr>
          <p:cNvSpPr>
            <a:spLocks noGrp="1"/>
          </p:cNvSpPr>
          <p:nvPr>
            <p:ph type="sldNum" sz="quarter" idx="12"/>
          </p:nvPr>
        </p:nvSpPr>
        <p:spPr/>
        <p:txBody>
          <a:bodyPr/>
          <a:lstStyle/>
          <a:p>
            <a:fld id="{C68AC1EC-23E2-4F0E-A5A4-674EC8DB954E}" type="slidenum">
              <a:rPr lang="en-US" smtClean="0"/>
              <a:t>10</a:t>
            </a:fld>
            <a:endParaRPr lang="en-US"/>
          </a:p>
        </p:txBody>
      </p:sp>
      <p:pic>
        <p:nvPicPr>
          <p:cNvPr id="8" name="Picture 7">
            <a:extLst>
              <a:ext uri="{FF2B5EF4-FFF2-40B4-BE49-F238E27FC236}">
                <a16:creationId xmlns:a16="http://schemas.microsoft.com/office/drawing/2014/main" id="{4D77C8BB-66ED-B684-D513-ED68105696AF}"/>
              </a:ext>
            </a:extLst>
          </p:cNvPr>
          <p:cNvPicPr>
            <a:picLocks noChangeAspect="1"/>
          </p:cNvPicPr>
          <p:nvPr/>
        </p:nvPicPr>
        <p:blipFill>
          <a:blip r:embed="rId2"/>
          <a:stretch>
            <a:fillRect/>
          </a:stretch>
        </p:blipFill>
        <p:spPr>
          <a:xfrm>
            <a:off x="3657598" y="382587"/>
            <a:ext cx="7772400" cy="6092825"/>
          </a:xfrm>
          <a:prstGeom prst="rect">
            <a:avLst/>
          </a:prstGeom>
        </p:spPr>
      </p:pic>
    </p:spTree>
    <p:extLst>
      <p:ext uri="{BB962C8B-B14F-4D97-AF65-F5344CB8AC3E}">
        <p14:creationId xmlns:p14="http://schemas.microsoft.com/office/powerpoint/2010/main" val="4170757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DB9E6-A3A3-709B-9DF0-75533B63FAA2}"/>
              </a:ext>
            </a:extLst>
          </p:cNvPr>
          <p:cNvSpPr>
            <a:spLocks noGrp="1"/>
          </p:cNvSpPr>
          <p:nvPr>
            <p:ph type="title"/>
          </p:nvPr>
        </p:nvSpPr>
        <p:spPr>
          <a:xfrm>
            <a:off x="650391" y="2163072"/>
            <a:ext cx="3448643" cy="1872900"/>
          </a:xfrm>
        </p:spPr>
        <p:txBody>
          <a:bodyPr/>
          <a:lstStyle/>
          <a:p>
            <a:r>
              <a:rPr lang="en-US" dirty="0">
                <a:latin typeface="AkayaTelivigala" pitchFamily="2" charset="77"/>
                <a:cs typeface="AkayaTelivigala" pitchFamily="2" charset="77"/>
              </a:rPr>
              <a:t>Randomization Checks </a:t>
            </a:r>
          </a:p>
        </p:txBody>
      </p:sp>
      <p:sp>
        <p:nvSpPr>
          <p:cNvPr id="5" name="Slide Number Placeholder 4">
            <a:extLst>
              <a:ext uri="{FF2B5EF4-FFF2-40B4-BE49-F238E27FC236}">
                <a16:creationId xmlns:a16="http://schemas.microsoft.com/office/drawing/2014/main" id="{B646F31A-6850-512E-F752-CBD598CCBF4C}"/>
              </a:ext>
            </a:extLst>
          </p:cNvPr>
          <p:cNvSpPr>
            <a:spLocks noGrp="1"/>
          </p:cNvSpPr>
          <p:nvPr>
            <p:ph type="sldNum" sz="quarter" idx="12"/>
          </p:nvPr>
        </p:nvSpPr>
        <p:spPr/>
        <p:txBody>
          <a:bodyPr/>
          <a:lstStyle/>
          <a:p>
            <a:fld id="{C68AC1EC-23E2-4F0E-A5A4-674EC8DB954E}" type="slidenum">
              <a:rPr lang="en-US" smtClean="0"/>
              <a:t>11</a:t>
            </a:fld>
            <a:endParaRPr lang="en-US"/>
          </a:p>
        </p:txBody>
      </p:sp>
      <p:pic>
        <p:nvPicPr>
          <p:cNvPr id="4" name="Picture 3">
            <a:extLst>
              <a:ext uri="{FF2B5EF4-FFF2-40B4-BE49-F238E27FC236}">
                <a16:creationId xmlns:a16="http://schemas.microsoft.com/office/drawing/2014/main" id="{EF26725A-71D1-76EC-8D4B-D8D7E774A3CD}"/>
              </a:ext>
            </a:extLst>
          </p:cNvPr>
          <p:cNvPicPr>
            <a:picLocks noChangeAspect="1"/>
          </p:cNvPicPr>
          <p:nvPr/>
        </p:nvPicPr>
        <p:blipFill>
          <a:blip r:embed="rId2"/>
          <a:stretch>
            <a:fillRect/>
          </a:stretch>
        </p:blipFill>
        <p:spPr>
          <a:xfrm>
            <a:off x="5024968" y="188913"/>
            <a:ext cx="5698380" cy="6480173"/>
          </a:xfrm>
          <a:prstGeom prst="rect">
            <a:avLst/>
          </a:prstGeom>
        </p:spPr>
      </p:pic>
    </p:spTree>
    <p:extLst>
      <p:ext uri="{BB962C8B-B14F-4D97-AF65-F5344CB8AC3E}">
        <p14:creationId xmlns:p14="http://schemas.microsoft.com/office/powerpoint/2010/main" val="1091733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B2337-A279-C5CA-10C8-487247A83319}"/>
              </a:ext>
            </a:extLst>
          </p:cNvPr>
          <p:cNvSpPr>
            <a:spLocks noGrp="1"/>
          </p:cNvSpPr>
          <p:nvPr>
            <p:ph type="title"/>
          </p:nvPr>
        </p:nvSpPr>
        <p:spPr>
          <a:xfrm>
            <a:off x="563371" y="705373"/>
            <a:ext cx="3828859" cy="1208690"/>
          </a:xfrm>
        </p:spPr>
        <p:txBody>
          <a:bodyPr anchor="t">
            <a:normAutofit/>
          </a:bodyPr>
          <a:lstStyle/>
          <a:p>
            <a:r>
              <a:rPr lang="en-US" dirty="0">
                <a:latin typeface="AkayaTelivigala" pitchFamily="2" charset="77"/>
                <a:cs typeface="AkayaTelivigala" pitchFamily="2" charset="77"/>
              </a:rPr>
              <a:t>Does Version B work Better than Version A ?</a:t>
            </a:r>
          </a:p>
        </p:txBody>
      </p:sp>
      <p:sp>
        <p:nvSpPr>
          <p:cNvPr id="14" name="Text Placeholder 3">
            <a:extLst>
              <a:ext uri="{FF2B5EF4-FFF2-40B4-BE49-F238E27FC236}">
                <a16:creationId xmlns:a16="http://schemas.microsoft.com/office/drawing/2014/main" id="{FFD1A9B2-8B4C-2E2D-A0DE-617CBC1D9DB2}"/>
              </a:ext>
            </a:extLst>
          </p:cNvPr>
          <p:cNvSpPr>
            <a:spLocks noGrp="1"/>
          </p:cNvSpPr>
          <p:nvPr>
            <p:ph type="body" sz="half" idx="2"/>
          </p:nvPr>
        </p:nvSpPr>
        <p:spPr>
          <a:xfrm>
            <a:off x="427708" y="2223555"/>
            <a:ext cx="3828859" cy="3461148"/>
          </a:xfrm>
        </p:spPr>
        <p:txBody>
          <a:bodyPr/>
          <a:lstStyle/>
          <a:p>
            <a:pPr marL="285750" indent="-285750">
              <a:buFont typeface="Arial" panose="020B0604020202020204" pitchFamily="34" charset="0"/>
              <a:buChar char="•"/>
            </a:pPr>
            <a:r>
              <a:rPr lang="en-US" dirty="0">
                <a:latin typeface="AkayaTelivigala" pitchFamily="2" charset="77"/>
                <a:cs typeface="AkayaTelivigala" pitchFamily="2" charset="77"/>
              </a:rPr>
              <a:t>Version B (Human Inclusive) engages audiences more than Version A (Food &amp; Drinks Oriented) </a:t>
            </a:r>
          </a:p>
          <a:p>
            <a:pPr marL="285750" indent="-285750">
              <a:buFont typeface="Arial" panose="020B0604020202020204" pitchFamily="34" charset="0"/>
              <a:buChar char="•"/>
            </a:pPr>
            <a:r>
              <a:rPr lang="en-US" dirty="0">
                <a:latin typeface="AkayaTelivigala" pitchFamily="2" charset="77"/>
                <a:cs typeface="AkayaTelivigala" pitchFamily="2" charset="77"/>
              </a:rPr>
              <a:t>More likely to visit, purchase &amp; follow. </a:t>
            </a:r>
          </a:p>
          <a:p>
            <a:pPr marL="285750" indent="-285750">
              <a:buFont typeface="Arial" panose="020B0604020202020204" pitchFamily="34" charset="0"/>
              <a:buChar char="•"/>
            </a:pPr>
            <a:r>
              <a:rPr lang="en-US" dirty="0">
                <a:latin typeface="AkayaTelivigala" pitchFamily="2" charset="77"/>
                <a:cs typeface="AkayaTelivigala" pitchFamily="2" charset="77"/>
              </a:rPr>
              <a:t>3 outcome variables are significant at the 0.15 level. </a:t>
            </a:r>
          </a:p>
          <a:p>
            <a:pPr marL="285750" indent="-285750">
              <a:buFont typeface="Arial" panose="020B0604020202020204" pitchFamily="34" charset="0"/>
              <a:buChar char="•"/>
            </a:pPr>
            <a:r>
              <a:rPr lang="en-US" dirty="0">
                <a:latin typeface="AkayaTelivigala" pitchFamily="2" charset="77"/>
                <a:cs typeface="AkayaTelivigala" pitchFamily="2" charset="77"/>
              </a:rPr>
              <a:t>This is based on 5-point scale from “Highly Likely” to “Highly Unlikely”. </a:t>
            </a:r>
          </a:p>
          <a:p>
            <a:pPr marL="285750" indent="-285750">
              <a:buFont typeface="Arial" panose="020B0604020202020204" pitchFamily="34" charset="0"/>
              <a:buChar char="•"/>
            </a:pPr>
            <a:endParaRPr lang="en-US" dirty="0">
              <a:latin typeface="AkayaTelivigala" pitchFamily="2" charset="77"/>
              <a:cs typeface="AkayaTelivigala" pitchFamily="2" charset="77"/>
            </a:endParaRPr>
          </a:p>
        </p:txBody>
      </p:sp>
      <p:sp>
        <p:nvSpPr>
          <p:cNvPr id="5" name="Slide Number Placeholder 4">
            <a:extLst>
              <a:ext uri="{FF2B5EF4-FFF2-40B4-BE49-F238E27FC236}">
                <a16:creationId xmlns:a16="http://schemas.microsoft.com/office/drawing/2014/main" id="{1DDCB284-B62F-46D6-D796-8C2E2928B508}"/>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12</a:t>
            </a:fld>
            <a:endParaRPr lang="en-US"/>
          </a:p>
        </p:txBody>
      </p:sp>
      <p:pic>
        <p:nvPicPr>
          <p:cNvPr id="12" name="Picture 11">
            <a:extLst>
              <a:ext uri="{FF2B5EF4-FFF2-40B4-BE49-F238E27FC236}">
                <a16:creationId xmlns:a16="http://schemas.microsoft.com/office/drawing/2014/main" id="{7DFAFB6D-97D7-1101-A64C-57D54C5C2D8A}"/>
              </a:ext>
            </a:extLst>
          </p:cNvPr>
          <p:cNvPicPr>
            <a:picLocks noChangeAspect="1"/>
          </p:cNvPicPr>
          <p:nvPr/>
        </p:nvPicPr>
        <p:blipFill>
          <a:blip r:embed="rId2"/>
          <a:stretch>
            <a:fillRect/>
          </a:stretch>
        </p:blipFill>
        <p:spPr>
          <a:xfrm>
            <a:off x="4499902" y="938455"/>
            <a:ext cx="7451304" cy="4981090"/>
          </a:xfrm>
          <a:prstGeom prst="rect">
            <a:avLst/>
          </a:prstGeom>
        </p:spPr>
      </p:pic>
    </p:spTree>
    <p:extLst>
      <p:ext uri="{BB962C8B-B14F-4D97-AF65-F5344CB8AC3E}">
        <p14:creationId xmlns:p14="http://schemas.microsoft.com/office/powerpoint/2010/main" val="3215118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2CE9-2098-5A42-0129-8011B7061165}"/>
              </a:ext>
            </a:extLst>
          </p:cNvPr>
          <p:cNvSpPr>
            <a:spLocks noGrp="1"/>
          </p:cNvSpPr>
          <p:nvPr>
            <p:ph type="title"/>
          </p:nvPr>
        </p:nvSpPr>
        <p:spPr>
          <a:xfrm>
            <a:off x="281286" y="1569506"/>
            <a:ext cx="2435788" cy="1304324"/>
          </a:xfrm>
        </p:spPr>
        <p:txBody>
          <a:bodyPr anchor="t">
            <a:normAutofit/>
          </a:bodyPr>
          <a:lstStyle/>
          <a:p>
            <a:r>
              <a:rPr lang="en-US" dirty="0">
                <a:latin typeface="AkayaTelivigala" pitchFamily="2" charset="77"/>
                <a:cs typeface="AkayaTelivigala" pitchFamily="2" charset="77"/>
              </a:rPr>
              <a:t>Regression Model </a:t>
            </a:r>
          </a:p>
        </p:txBody>
      </p:sp>
      <p:sp>
        <p:nvSpPr>
          <p:cNvPr id="11" name="Text Placeholder 3">
            <a:extLst>
              <a:ext uri="{FF2B5EF4-FFF2-40B4-BE49-F238E27FC236}">
                <a16:creationId xmlns:a16="http://schemas.microsoft.com/office/drawing/2014/main" id="{A5EB83F2-4374-FFB7-8322-6E2F5DB9B1EB}"/>
              </a:ext>
            </a:extLst>
          </p:cNvPr>
          <p:cNvSpPr>
            <a:spLocks noGrp="1"/>
          </p:cNvSpPr>
          <p:nvPr>
            <p:ph type="body" sz="half" idx="2"/>
          </p:nvPr>
        </p:nvSpPr>
        <p:spPr>
          <a:xfrm>
            <a:off x="839788" y="5288494"/>
            <a:ext cx="1668281" cy="580493"/>
          </a:xfrm>
        </p:spPr>
        <p:txBody>
          <a:bodyPr anchor="b">
            <a:normAutofit/>
          </a:bodyPr>
          <a:lstStyle/>
          <a:p>
            <a:r>
              <a:rPr lang="en-US" dirty="0"/>
              <a:t>P-value &lt; 0.15</a:t>
            </a:r>
          </a:p>
        </p:txBody>
      </p:sp>
      <p:sp>
        <p:nvSpPr>
          <p:cNvPr id="5" name="Slide Number Placeholder 4">
            <a:extLst>
              <a:ext uri="{FF2B5EF4-FFF2-40B4-BE49-F238E27FC236}">
                <a16:creationId xmlns:a16="http://schemas.microsoft.com/office/drawing/2014/main" id="{9B63666D-5268-1BFB-8CA6-C6F810A43630}"/>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13</a:t>
            </a:fld>
            <a:endParaRPr lang="en-US"/>
          </a:p>
        </p:txBody>
      </p:sp>
      <p:pic>
        <p:nvPicPr>
          <p:cNvPr id="4" name="Picture 3">
            <a:extLst>
              <a:ext uri="{FF2B5EF4-FFF2-40B4-BE49-F238E27FC236}">
                <a16:creationId xmlns:a16="http://schemas.microsoft.com/office/drawing/2014/main" id="{3B03811A-10B0-0FC6-C13E-3974E9D38455}"/>
              </a:ext>
            </a:extLst>
          </p:cNvPr>
          <p:cNvPicPr>
            <a:picLocks noChangeAspect="1"/>
          </p:cNvPicPr>
          <p:nvPr/>
        </p:nvPicPr>
        <p:blipFill>
          <a:blip r:embed="rId3"/>
          <a:stretch>
            <a:fillRect/>
          </a:stretch>
        </p:blipFill>
        <p:spPr>
          <a:xfrm>
            <a:off x="3567118" y="418331"/>
            <a:ext cx="7862881" cy="5938019"/>
          </a:xfrm>
          <a:prstGeom prst="rect">
            <a:avLst/>
          </a:prstGeom>
        </p:spPr>
      </p:pic>
    </p:spTree>
    <p:extLst>
      <p:ext uri="{BB962C8B-B14F-4D97-AF65-F5344CB8AC3E}">
        <p14:creationId xmlns:p14="http://schemas.microsoft.com/office/powerpoint/2010/main" val="2870282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23416-79B7-F4D3-2B2A-BD53B8286554}"/>
              </a:ext>
            </a:extLst>
          </p:cNvPr>
          <p:cNvSpPr>
            <a:spLocks noGrp="1"/>
          </p:cNvSpPr>
          <p:nvPr>
            <p:ph type="title"/>
          </p:nvPr>
        </p:nvSpPr>
        <p:spPr>
          <a:xfrm>
            <a:off x="871108" y="588245"/>
            <a:ext cx="10449784" cy="1265928"/>
          </a:xfrm>
        </p:spPr>
        <p:txBody>
          <a:bodyPr anchor="b">
            <a:normAutofit/>
          </a:bodyPr>
          <a:lstStyle/>
          <a:p>
            <a:pPr algn="ctr"/>
            <a:r>
              <a:rPr lang="en-US" dirty="0">
                <a:latin typeface="AkayaTelivigala" pitchFamily="2" charset="77"/>
                <a:cs typeface="AkayaTelivigala" pitchFamily="2" charset="77"/>
              </a:rPr>
              <a:t>Summarizing the main effects ? </a:t>
            </a:r>
          </a:p>
        </p:txBody>
      </p:sp>
      <p:sp>
        <p:nvSpPr>
          <p:cNvPr id="5" name="Slide Number Placeholder 4">
            <a:extLst>
              <a:ext uri="{FF2B5EF4-FFF2-40B4-BE49-F238E27FC236}">
                <a16:creationId xmlns:a16="http://schemas.microsoft.com/office/drawing/2014/main" id="{AA8FB511-488A-984B-CB0D-438AFE7E7C73}"/>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14</a:t>
            </a:fld>
            <a:endParaRPr lang="en-US"/>
          </a:p>
        </p:txBody>
      </p:sp>
      <p:pic>
        <p:nvPicPr>
          <p:cNvPr id="4" name="Picture 3">
            <a:extLst>
              <a:ext uri="{FF2B5EF4-FFF2-40B4-BE49-F238E27FC236}">
                <a16:creationId xmlns:a16="http://schemas.microsoft.com/office/drawing/2014/main" id="{F0FC0D52-6CCF-E434-3BF3-7265E9E9D885}"/>
              </a:ext>
            </a:extLst>
          </p:cNvPr>
          <p:cNvPicPr>
            <a:picLocks noChangeAspect="1"/>
          </p:cNvPicPr>
          <p:nvPr/>
        </p:nvPicPr>
        <p:blipFill>
          <a:blip r:embed="rId2"/>
          <a:stretch>
            <a:fillRect/>
          </a:stretch>
        </p:blipFill>
        <p:spPr>
          <a:xfrm>
            <a:off x="1693594" y="2324951"/>
            <a:ext cx="8804812" cy="3181739"/>
          </a:xfrm>
          <a:prstGeom prst="rect">
            <a:avLst/>
          </a:prstGeom>
        </p:spPr>
      </p:pic>
    </p:spTree>
    <p:extLst>
      <p:ext uri="{BB962C8B-B14F-4D97-AF65-F5344CB8AC3E}">
        <p14:creationId xmlns:p14="http://schemas.microsoft.com/office/powerpoint/2010/main" val="3452377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6FA8E-D69F-B271-471B-0A02AB5B8590}"/>
              </a:ext>
            </a:extLst>
          </p:cNvPr>
          <p:cNvSpPr>
            <a:spLocks noGrp="1"/>
          </p:cNvSpPr>
          <p:nvPr>
            <p:ph type="title"/>
          </p:nvPr>
        </p:nvSpPr>
        <p:spPr>
          <a:xfrm>
            <a:off x="871108" y="24024"/>
            <a:ext cx="10449784" cy="807936"/>
          </a:xfrm>
        </p:spPr>
        <p:txBody>
          <a:bodyPr/>
          <a:lstStyle/>
          <a:p>
            <a:pPr algn="ctr"/>
            <a:r>
              <a:rPr lang="en-US" dirty="0">
                <a:latin typeface="AkayaTelivigala" pitchFamily="2" charset="77"/>
                <a:cs typeface="AkayaTelivigala" pitchFamily="2" charset="77"/>
              </a:rPr>
              <a:t>Visualizing the interaction effects of Gender</a:t>
            </a:r>
          </a:p>
        </p:txBody>
      </p:sp>
      <p:sp>
        <p:nvSpPr>
          <p:cNvPr id="5" name="Slide Number Placeholder 4">
            <a:extLst>
              <a:ext uri="{FF2B5EF4-FFF2-40B4-BE49-F238E27FC236}">
                <a16:creationId xmlns:a16="http://schemas.microsoft.com/office/drawing/2014/main" id="{4DE4E151-7288-69A5-C419-A8300A36F55A}"/>
              </a:ext>
            </a:extLst>
          </p:cNvPr>
          <p:cNvSpPr>
            <a:spLocks noGrp="1"/>
          </p:cNvSpPr>
          <p:nvPr>
            <p:ph type="sldNum" sz="quarter" idx="12"/>
          </p:nvPr>
        </p:nvSpPr>
        <p:spPr/>
        <p:txBody>
          <a:bodyPr/>
          <a:lstStyle/>
          <a:p>
            <a:fld id="{C68AC1EC-23E2-4F0E-A5A4-674EC8DB954E}" type="slidenum">
              <a:rPr lang="en-US" smtClean="0"/>
              <a:t>15</a:t>
            </a:fld>
            <a:endParaRPr lang="en-US"/>
          </a:p>
        </p:txBody>
      </p:sp>
      <p:sp>
        <p:nvSpPr>
          <p:cNvPr id="8" name="TextBox 7">
            <a:extLst>
              <a:ext uri="{FF2B5EF4-FFF2-40B4-BE49-F238E27FC236}">
                <a16:creationId xmlns:a16="http://schemas.microsoft.com/office/drawing/2014/main" id="{87057177-A93C-C1E0-77BD-654C32619244}"/>
              </a:ext>
            </a:extLst>
          </p:cNvPr>
          <p:cNvSpPr txBox="1"/>
          <p:nvPr/>
        </p:nvSpPr>
        <p:spPr>
          <a:xfrm>
            <a:off x="278482" y="1980157"/>
            <a:ext cx="11635035" cy="830997"/>
          </a:xfrm>
          <a:prstGeom prst="rect">
            <a:avLst/>
          </a:prstGeom>
          <a:noFill/>
        </p:spPr>
        <p:txBody>
          <a:bodyPr wrap="square">
            <a:spAutoFit/>
          </a:bodyPr>
          <a:lstStyle/>
          <a:p>
            <a:r>
              <a:rPr lang="en-US" sz="1200" dirty="0"/>
              <a:t>Follow =             Intercept*0.748511302 + Q18_Recommendaton*0.300741432 + Version B*0.413946449 + Q3_Consumption Frequency*-0.0565133  + Q4_Bubble*0.491034662 + 	Q4_MilkTea*-0.103228798 + Q5_Taste*-0.105921081 + Q5_Quality*-0.169985812 + Q6_Visited* 0.20987732  + Q17_Revisit*1.061981141 + 	Q20_TeaConsumption*0.01445299 + Q21_Taste*-0.059323212 + Q21_Traditional*0.122843676 + Q22_RevisitReasons*0.042636429 + 	Q23_Food_Beverages*0.169966051 + Q24_Gender*0.084753385 + Version B * Gender *-0.695339245</a:t>
            </a:r>
          </a:p>
        </p:txBody>
      </p:sp>
      <p:sp>
        <p:nvSpPr>
          <p:cNvPr id="10" name="TextBox 9">
            <a:extLst>
              <a:ext uri="{FF2B5EF4-FFF2-40B4-BE49-F238E27FC236}">
                <a16:creationId xmlns:a16="http://schemas.microsoft.com/office/drawing/2014/main" id="{7BA5BF2E-3B13-2D62-E697-C79F4C253331}"/>
              </a:ext>
            </a:extLst>
          </p:cNvPr>
          <p:cNvSpPr txBox="1"/>
          <p:nvPr/>
        </p:nvSpPr>
        <p:spPr>
          <a:xfrm>
            <a:off x="712945" y="1026050"/>
            <a:ext cx="10300078" cy="954107"/>
          </a:xfrm>
          <a:prstGeom prst="rect">
            <a:avLst/>
          </a:prstGeom>
          <a:noFill/>
        </p:spPr>
        <p:txBody>
          <a:bodyPr wrap="square" rtlCol="0">
            <a:spAutoFit/>
          </a:bodyPr>
          <a:lstStyle/>
          <a:p>
            <a:pPr algn="ctr"/>
            <a:r>
              <a:rPr lang="en-US" sz="2800" dirty="0">
                <a:latin typeface="AkayaTelivigala" pitchFamily="2" charset="77"/>
                <a:cs typeface="AkayaTelivigala" pitchFamily="2" charset="77"/>
              </a:rPr>
              <a:t>Do males tend to follow </a:t>
            </a:r>
            <a:r>
              <a:rPr lang="en-US" sz="2800" dirty="0" err="1">
                <a:latin typeface="AkayaTelivigala" pitchFamily="2" charset="77"/>
                <a:cs typeface="AkayaTelivigala" pitchFamily="2" charset="77"/>
              </a:rPr>
              <a:t>HiTea</a:t>
            </a:r>
            <a:r>
              <a:rPr lang="en-US" sz="2800" dirty="0">
                <a:latin typeface="AkayaTelivigala" pitchFamily="2" charset="77"/>
                <a:cs typeface="AkayaTelivigala" pitchFamily="2" charset="77"/>
              </a:rPr>
              <a:t> more after looking at Version A than Version B compared to Females ? </a:t>
            </a:r>
          </a:p>
        </p:txBody>
      </p:sp>
      <p:pic>
        <p:nvPicPr>
          <p:cNvPr id="7" name="Picture 6">
            <a:extLst>
              <a:ext uri="{FF2B5EF4-FFF2-40B4-BE49-F238E27FC236}">
                <a16:creationId xmlns:a16="http://schemas.microsoft.com/office/drawing/2014/main" id="{89144346-9498-E21B-AC72-E47AC5D5A0C4}"/>
              </a:ext>
            </a:extLst>
          </p:cNvPr>
          <p:cNvPicPr>
            <a:picLocks noChangeAspect="1"/>
          </p:cNvPicPr>
          <p:nvPr/>
        </p:nvPicPr>
        <p:blipFill>
          <a:blip r:embed="rId2"/>
          <a:stretch>
            <a:fillRect/>
          </a:stretch>
        </p:blipFill>
        <p:spPr>
          <a:xfrm>
            <a:off x="1022618" y="3016167"/>
            <a:ext cx="4125280" cy="2479739"/>
          </a:xfrm>
          <a:prstGeom prst="rect">
            <a:avLst/>
          </a:prstGeom>
        </p:spPr>
      </p:pic>
      <p:graphicFrame>
        <p:nvGraphicFramePr>
          <p:cNvPr id="9" name="Table 8">
            <a:extLst>
              <a:ext uri="{FF2B5EF4-FFF2-40B4-BE49-F238E27FC236}">
                <a16:creationId xmlns:a16="http://schemas.microsoft.com/office/drawing/2014/main" id="{A9D2B9EC-560F-BD79-4E69-F21538ABBD0D}"/>
              </a:ext>
            </a:extLst>
          </p:cNvPr>
          <p:cNvGraphicFramePr>
            <a:graphicFrameLocks noGrp="1"/>
          </p:cNvGraphicFramePr>
          <p:nvPr>
            <p:extLst>
              <p:ext uri="{D42A27DB-BD31-4B8C-83A1-F6EECF244321}">
                <p14:modId xmlns:p14="http://schemas.microsoft.com/office/powerpoint/2010/main" val="2939848365"/>
              </p:ext>
            </p:extLst>
          </p:nvPr>
        </p:nvGraphicFramePr>
        <p:xfrm>
          <a:off x="1022618" y="5689996"/>
          <a:ext cx="4125280" cy="841920"/>
        </p:xfrm>
        <a:graphic>
          <a:graphicData uri="http://schemas.openxmlformats.org/drawingml/2006/table">
            <a:tbl>
              <a:tblPr firstRow="1" bandRow="1">
                <a:tableStyleId>{72833802-FEF1-4C79-8D5D-14CF1EAF98D9}</a:tableStyleId>
              </a:tblPr>
              <a:tblGrid>
                <a:gridCol w="1158797">
                  <a:extLst>
                    <a:ext uri="{9D8B030D-6E8A-4147-A177-3AD203B41FA5}">
                      <a16:colId xmlns:a16="http://schemas.microsoft.com/office/drawing/2014/main" val="1703332445"/>
                    </a:ext>
                  </a:extLst>
                </a:gridCol>
                <a:gridCol w="903843">
                  <a:extLst>
                    <a:ext uri="{9D8B030D-6E8A-4147-A177-3AD203B41FA5}">
                      <a16:colId xmlns:a16="http://schemas.microsoft.com/office/drawing/2014/main" val="2391589208"/>
                    </a:ext>
                  </a:extLst>
                </a:gridCol>
                <a:gridCol w="1031320">
                  <a:extLst>
                    <a:ext uri="{9D8B030D-6E8A-4147-A177-3AD203B41FA5}">
                      <a16:colId xmlns:a16="http://schemas.microsoft.com/office/drawing/2014/main" val="1376336655"/>
                    </a:ext>
                  </a:extLst>
                </a:gridCol>
                <a:gridCol w="1031320">
                  <a:extLst>
                    <a:ext uri="{9D8B030D-6E8A-4147-A177-3AD203B41FA5}">
                      <a16:colId xmlns:a16="http://schemas.microsoft.com/office/drawing/2014/main" val="579158913"/>
                    </a:ext>
                  </a:extLst>
                </a:gridCol>
              </a:tblGrid>
              <a:tr h="280640">
                <a:tc>
                  <a:txBody>
                    <a:bodyPr/>
                    <a:lstStyle/>
                    <a:p>
                      <a:pPr algn="ctr"/>
                      <a:endParaRPr lang="en-US" sz="1200" dirty="0"/>
                    </a:p>
                  </a:txBody>
                  <a:tcPr/>
                </a:tc>
                <a:tc>
                  <a:txBody>
                    <a:bodyPr/>
                    <a:lstStyle/>
                    <a:p>
                      <a:pPr algn="ctr"/>
                      <a:r>
                        <a:rPr lang="en-US" sz="1200" dirty="0"/>
                        <a:t>Version A</a:t>
                      </a:r>
                    </a:p>
                  </a:txBody>
                  <a:tcPr/>
                </a:tc>
                <a:tc>
                  <a:txBody>
                    <a:bodyPr/>
                    <a:lstStyle/>
                    <a:p>
                      <a:pPr algn="ctr"/>
                      <a:r>
                        <a:rPr lang="en-US" sz="1200" dirty="0"/>
                        <a:t>Version B</a:t>
                      </a:r>
                    </a:p>
                  </a:txBody>
                  <a:tcPr/>
                </a:tc>
                <a:tc>
                  <a:txBody>
                    <a:bodyPr/>
                    <a:lstStyle/>
                    <a:p>
                      <a:pPr algn="ctr"/>
                      <a:r>
                        <a:rPr lang="en-US" sz="1200" dirty="0"/>
                        <a:t>Lift %</a:t>
                      </a:r>
                    </a:p>
                  </a:txBody>
                  <a:tcPr/>
                </a:tc>
                <a:extLst>
                  <a:ext uri="{0D108BD9-81ED-4DB2-BD59-A6C34878D82A}">
                    <a16:rowId xmlns:a16="http://schemas.microsoft.com/office/drawing/2014/main" val="2847812511"/>
                  </a:ext>
                </a:extLst>
              </a:tr>
              <a:tr h="280640">
                <a:tc>
                  <a:txBody>
                    <a:bodyPr/>
                    <a:lstStyle/>
                    <a:p>
                      <a:pPr algn="ctr"/>
                      <a:r>
                        <a:rPr lang="en-US" sz="1200" dirty="0"/>
                        <a:t>Male</a:t>
                      </a:r>
                    </a:p>
                  </a:txBody>
                  <a:tcPr/>
                </a:tc>
                <a:tc>
                  <a:txBody>
                    <a:bodyPr/>
                    <a:lstStyle/>
                    <a:p>
                      <a:pPr algn="ctr"/>
                      <a:r>
                        <a:rPr lang="en-US" sz="1200" dirty="0"/>
                        <a:t>2.05</a:t>
                      </a:r>
                    </a:p>
                  </a:txBody>
                  <a:tcPr/>
                </a:tc>
                <a:tc>
                  <a:txBody>
                    <a:bodyPr/>
                    <a:lstStyle/>
                    <a:p>
                      <a:pPr algn="ctr"/>
                      <a:r>
                        <a:rPr lang="en-US" sz="1200" dirty="0"/>
                        <a:t>2.33</a:t>
                      </a:r>
                    </a:p>
                  </a:txBody>
                  <a:tcPr/>
                </a:tc>
                <a:tc>
                  <a:txBody>
                    <a:bodyPr/>
                    <a:lstStyle/>
                    <a:p>
                      <a:pPr algn="ctr"/>
                      <a:r>
                        <a:rPr lang="en-US" sz="1200" dirty="0"/>
                        <a:t>14%</a:t>
                      </a:r>
                    </a:p>
                  </a:txBody>
                  <a:tcPr/>
                </a:tc>
                <a:extLst>
                  <a:ext uri="{0D108BD9-81ED-4DB2-BD59-A6C34878D82A}">
                    <a16:rowId xmlns:a16="http://schemas.microsoft.com/office/drawing/2014/main" val="2539404978"/>
                  </a:ext>
                </a:extLst>
              </a:tr>
              <a:tr h="280640">
                <a:tc>
                  <a:txBody>
                    <a:bodyPr/>
                    <a:lstStyle/>
                    <a:p>
                      <a:pPr algn="ctr"/>
                      <a:r>
                        <a:rPr lang="en-US" sz="1200" dirty="0"/>
                        <a:t>Female</a:t>
                      </a:r>
                    </a:p>
                  </a:txBody>
                  <a:tcPr/>
                </a:tc>
                <a:tc>
                  <a:txBody>
                    <a:bodyPr/>
                    <a:lstStyle/>
                    <a:p>
                      <a:pPr algn="ctr"/>
                      <a:r>
                        <a:rPr lang="en-US" sz="1200" dirty="0"/>
                        <a:t>2.49</a:t>
                      </a:r>
                    </a:p>
                  </a:txBody>
                  <a:tcPr/>
                </a:tc>
                <a:tc>
                  <a:txBody>
                    <a:bodyPr/>
                    <a:lstStyle/>
                    <a:p>
                      <a:pPr algn="ctr"/>
                      <a:r>
                        <a:rPr lang="en-US" sz="1200" dirty="0"/>
                        <a:t>2.08</a:t>
                      </a:r>
                    </a:p>
                  </a:txBody>
                  <a:tcPr/>
                </a:tc>
                <a:tc>
                  <a:txBody>
                    <a:bodyPr/>
                    <a:lstStyle/>
                    <a:p>
                      <a:pPr algn="ctr"/>
                      <a:r>
                        <a:rPr lang="en-US" sz="1200" dirty="0"/>
                        <a:t>-16%</a:t>
                      </a:r>
                    </a:p>
                  </a:txBody>
                  <a:tcPr/>
                </a:tc>
                <a:extLst>
                  <a:ext uri="{0D108BD9-81ED-4DB2-BD59-A6C34878D82A}">
                    <a16:rowId xmlns:a16="http://schemas.microsoft.com/office/drawing/2014/main" val="3475067494"/>
                  </a:ext>
                </a:extLst>
              </a:tr>
            </a:tbl>
          </a:graphicData>
        </a:graphic>
      </p:graphicFrame>
      <p:sp>
        <p:nvSpPr>
          <p:cNvPr id="4" name="TextBox 3">
            <a:extLst>
              <a:ext uri="{FF2B5EF4-FFF2-40B4-BE49-F238E27FC236}">
                <a16:creationId xmlns:a16="http://schemas.microsoft.com/office/drawing/2014/main" id="{72AE866E-2416-40CA-B5E9-3350FEEAEADC}"/>
              </a:ext>
            </a:extLst>
          </p:cNvPr>
          <p:cNvSpPr txBox="1"/>
          <p:nvPr/>
        </p:nvSpPr>
        <p:spPr>
          <a:xfrm>
            <a:off x="6622514" y="3523626"/>
            <a:ext cx="4546868" cy="2308324"/>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AkayaKanadaka" panose="02010502080401010103" pitchFamily="2" charset="77"/>
                <a:cs typeface="AkayaKanadaka" panose="02010502080401010103" pitchFamily="2" charset="77"/>
              </a:rPr>
              <a:t>Here we observe that Males are likely to follow the </a:t>
            </a:r>
            <a:r>
              <a:rPr lang="en-US" sz="1600" dirty="0" err="1">
                <a:latin typeface="AkayaKanadaka" panose="02010502080401010103" pitchFamily="2" charset="77"/>
                <a:cs typeface="AkayaKanadaka" panose="02010502080401010103" pitchFamily="2" charset="77"/>
              </a:rPr>
              <a:t>HiTea</a:t>
            </a:r>
            <a:r>
              <a:rPr lang="en-US" sz="1600" dirty="0">
                <a:latin typeface="AkayaKanadaka" panose="02010502080401010103" pitchFamily="2" charset="77"/>
                <a:cs typeface="AkayaKanadaka" panose="02010502080401010103" pitchFamily="2" charset="77"/>
              </a:rPr>
              <a:t> account after looking at Version B whereas females are likely to follow after looking at Version A. </a:t>
            </a:r>
          </a:p>
          <a:p>
            <a:pPr marL="285750" indent="-285750">
              <a:buFont typeface="Arial" panose="020B0604020202020204" pitchFamily="34" charset="0"/>
              <a:buChar char="•"/>
            </a:pPr>
            <a:endParaRPr lang="en-US" sz="1600" dirty="0">
              <a:latin typeface="AkayaKanadaka" panose="02010502080401010103" pitchFamily="2" charset="77"/>
              <a:cs typeface="AkayaKanadaka" panose="02010502080401010103" pitchFamily="2" charset="77"/>
            </a:endParaRPr>
          </a:p>
          <a:p>
            <a:pPr marL="285750" indent="-285750">
              <a:buFont typeface="Arial" panose="020B0604020202020204" pitchFamily="34" charset="0"/>
              <a:buChar char="•"/>
            </a:pPr>
            <a:r>
              <a:rPr lang="en-US" sz="1600" dirty="0">
                <a:latin typeface="AkayaKanadaka" panose="02010502080401010103" pitchFamily="2" charset="77"/>
                <a:cs typeface="AkayaKanadaka" panose="02010502080401010103" pitchFamily="2" charset="77"/>
              </a:rPr>
              <a:t>This can be seen while comparing the lift, male respondents show a positive lift of 14%, but female respondents have a lift of -16% which means Version A worked better for them.  </a:t>
            </a:r>
          </a:p>
        </p:txBody>
      </p:sp>
    </p:spTree>
    <p:extLst>
      <p:ext uri="{BB962C8B-B14F-4D97-AF65-F5344CB8AC3E}">
        <p14:creationId xmlns:p14="http://schemas.microsoft.com/office/powerpoint/2010/main" val="38287466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F2D53-C7AE-70D1-0EB3-82400574E241}"/>
              </a:ext>
            </a:extLst>
          </p:cNvPr>
          <p:cNvSpPr>
            <a:spLocks noGrp="1"/>
          </p:cNvSpPr>
          <p:nvPr>
            <p:ph type="title"/>
          </p:nvPr>
        </p:nvSpPr>
        <p:spPr>
          <a:xfrm>
            <a:off x="834686" y="95105"/>
            <a:ext cx="10449784" cy="847265"/>
          </a:xfrm>
        </p:spPr>
        <p:txBody>
          <a:bodyPr/>
          <a:lstStyle/>
          <a:p>
            <a:pPr algn="ctr"/>
            <a:r>
              <a:rPr lang="en-US" dirty="0">
                <a:latin typeface="AkayaTelivigala" pitchFamily="2" charset="77"/>
                <a:cs typeface="AkayaTelivigala" pitchFamily="2" charset="77"/>
              </a:rPr>
              <a:t>Visualizing the interaction effect of Revisiting </a:t>
            </a:r>
          </a:p>
        </p:txBody>
      </p:sp>
      <p:sp>
        <p:nvSpPr>
          <p:cNvPr id="5" name="Slide Number Placeholder 4">
            <a:extLst>
              <a:ext uri="{FF2B5EF4-FFF2-40B4-BE49-F238E27FC236}">
                <a16:creationId xmlns:a16="http://schemas.microsoft.com/office/drawing/2014/main" id="{A61CD6DE-4598-C1E9-365F-AD3CD39C106D}"/>
              </a:ext>
            </a:extLst>
          </p:cNvPr>
          <p:cNvSpPr>
            <a:spLocks noGrp="1"/>
          </p:cNvSpPr>
          <p:nvPr>
            <p:ph type="sldNum" sz="quarter" idx="12"/>
          </p:nvPr>
        </p:nvSpPr>
        <p:spPr/>
        <p:txBody>
          <a:bodyPr/>
          <a:lstStyle/>
          <a:p>
            <a:fld id="{C68AC1EC-23E2-4F0E-A5A4-674EC8DB954E}" type="slidenum">
              <a:rPr lang="en-US" smtClean="0"/>
              <a:t>16</a:t>
            </a:fld>
            <a:endParaRPr lang="en-US"/>
          </a:p>
        </p:txBody>
      </p:sp>
      <p:sp>
        <p:nvSpPr>
          <p:cNvPr id="7" name="TextBox 6">
            <a:extLst>
              <a:ext uri="{FF2B5EF4-FFF2-40B4-BE49-F238E27FC236}">
                <a16:creationId xmlns:a16="http://schemas.microsoft.com/office/drawing/2014/main" id="{22843ADF-9230-98A7-ABF5-DFE1AE30D247}"/>
              </a:ext>
            </a:extLst>
          </p:cNvPr>
          <p:cNvSpPr txBox="1"/>
          <p:nvPr/>
        </p:nvSpPr>
        <p:spPr>
          <a:xfrm>
            <a:off x="871108" y="1099740"/>
            <a:ext cx="10291665" cy="646331"/>
          </a:xfrm>
          <a:prstGeom prst="rect">
            <a:avLst/>
          </a:prstGeom>
          <a:noFill/>
        </p:spPr>
        <p:txBody>
          <a:bodyPr wrap="square">
            <a:spAutoFit/>
          </a:bodyPr>
          <a:lstStyle/>
          <a:p>
            <a:r>
              <a:rPr lang="en-US" dirty="0">
                <a:latin typeface="AkayaTelivigala" pitchFamily="2" charset="77"/>
                <a:cs typeface="AkayaTelivigala" pitchFamily="2" charset="77"/>
              </a:rPr>
              <a:t>Do people who are revisiting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react to Version A differently than Version B compared to people who have never visited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before? </a:t>
            </a:r>
          </a:p>
        </p:txBody>
      </p:sp>
      <p:graphicFrame>
        <p:nvGraphicFramePr>
          <p:cNvPr id="20" name="Table 19">
            <a:extLst>
              <a:ext uri="{FF2B5EF4-FFF2-40B4-BE49-F238E27FC236}">
                <a16:creationId xmlns:a16="http://schemas.microsoft.com/office/drawing/2014/main" id="{E587E33E-B8CF-FBA0-18D5-15381C91E0AD}"/>
              </a:ext>
            </a:extLst>
          </p:cNvPr>
          <p:cNvGraphicFramePr>
            <a:graphicFrameLocks noGrp="1"/>
          </p:cNvGraphicFramePr>
          <p:nvPr>
            <p:extLst>
              <p:ext uri="{D42A27DB-BD31-4B8C-83A1-F6EECF244321}">
                <p14:modId xmlns:p14="http://schemas.microsoft.com/office/powerpoint/2010/main" val="508822944"/>
              </p:ext>
            </p:extLst>
          </p:nvPr>
        </p:nvGraphicFramePr>
        <p:xfrm>
          <a:off x="745300" y="5624195"/>
          <a:ext cx="4125280" cy="841920"/>
        </p:xfrm>
        <a:graphic>
          <a:graphicData uri="http://schemas.openxmlformats.org/drawingml/2006/table">
            <a:tbl>
              <a:tblPr firstRow="1" bandRow="1">
                <a:tableStyleId>{72833802-FEF1-4C79-8D5D-14CF1EAF98D9}</a:tableStyleId>
              </a:tblPr>
              <a:tblGrid>
                <a:gridCol w="1158797">
                  <a:extLst>
                    <a:ext uri="{9D8B030D-6E8A-4147-A177-3AD203B41FA5}">
                      <a16:colId xmlns:a16="http://schemas.microsoft.com/office/drawing/2014/main" val="1703332445"/>
                    </a:ext>
                  </a:extLst>
                </a:gridCol>
                <a:gridCol w="903843">
                  <a:extLst>
                    <a:ext uri="{9D8B030D-6E8A-4147-A177-3AD203B41FA5}">
                      <a16:colId xmlns:a16="http://schemas.microsoft.com/office/drawing/2014/main" val="2391589208"/>
                    </a:ext>
                  </a:extLst>
                </a:gridCol>
                <a:gridCol w="1031320">
                  <a:extLst>
                    <a:ext uri="{9D8B030D-6E8A-4147-A177-3AD203B41FA5}">
                      <a16:colId xmlns:a16="http://schemas.microsoft.com/office/drawing/2014/main" val="1376336655"/>
                    </a:ext>
                  </a:extLst>
                </a:gridCol>
                <a:gridCol w="1031320">
                  <a:extLst>
                    <a:ext uri="{9D8B030D-6E8A-4147-A177-3AD203B41FA5}">
                      <a16:colId xmlns:a16="http://schemas.microsoft.com/office/drawing/2014/main" val="579158913"/>
                    </a:ext>
                  </a:extLst>
                </a:gridCol>
              </a:tblGrid>
              <a:tr h="280640">
                <a:tc>
                  <a:txBody>
                    <a:bodyPr/>
                    <a:lstStyle/>
                    <a:p>
                      <a:pPr algn="ctr"/>
                      <a:endParaRPr lang="en-US" sz="1200" dirty="0"/>
                    </a:p>
                  </a:txBody>
                  <a:tcPr/>
                </a:tc>
                <a:tc>
                  <a:txBody>
                    <a:bodyPr/>
                    <a:lstStyle/>
                    <a:p>
                      <a:pPr algn="ctr"/>
                      <a:r>
                        <a:rPr lang="en-US" sz="1200" dirty="0"/>
                        <a:t>Version A</a:t>
                      </a:r>
                    </a:p>
                  </a:txBody>
                  <a:tcPr/>
                </a:tc>
                <a:tc>
                  <a:txBody>
                    <a:bodyPr/>
                    <a:lstStyle/>
                    <a:p>
                      <a:pPr algn="ctr"/>
                      <a:r>
                        <a:rPr lang="en-US" sz="1200" dirty="0"/>
                        <a:t>Version B</a:t>
                      </a:r>
                    </a:p>
                  </a:txBody>
                  <a:tcPr/>
                </a:tc>
                <a:tc>
                  <a:txBody>
                    <a:bodyPr/>
                    <a:lstStyle/>
                    <a:p>
                      <a:pPr algn="ctr"/>
                      <a:r>
                        <a:rPr lang="en-US" sz="1200" dirty="0"/>
                        <a:t>Lift %</a:t>
                      </a:r>
                    </a:p>
                  </a:txBody>
                  <a:tcPr/>
                </a:tc>
                <a:extLst>
                  <a:ext uri="{0D108BD9-81ED-4DB2-BD59-A6C34878D82A}">
                    <a16:rowId xmlns:a16="http://schemas.microsoft.com/office/drawing/2014/main" val="2847812511"/>
                  </a:ext>
                </a:extLst>
              </a:tr>
              <a:tr h="280640">
                <a:tc>
                  <a:txBody>
                    <a:bodyPr/>
                    <a:lstStyle/>
                    <a:p>
                      <a:pPr algn="ctr"/>
                      <a:r>
                        <a:rPr lang="en-US" sz="1200" dirty="0"/>
                        <a:t>Revisit</a:t>
                      </a:r>
                    </a:p>
                  </a:txBody>
                  <a:tcPr/>
                </a:tc>
                <a:tc>
                  <a:txBody>
                    <a:bodyPr/>
                    <a:lstStyle/>
                    <a:p>
                      <a:pPr algn="ctr"/>
                      <a:r>
                        <a:rPr lang="en-US" sz="1200" dirty="0"/>
                        <a:t>2.34</a:t>
                      </a:r>
                    </a:p>
                  </a:txBody>
                  <a:tcPr/>
                </a:tc>
                <a:tc>
                  <a:txBody>
                    <a:bodyPr/>
                    <a:lstStyle/>
                    <a:p>
                      <a:pPr algn="ctr"/>
                      <a:r>
                        <a:rPr lang="en-US" sz="1200" dirty="0"/>
                        <a:t>2.21</a:t>
                      </a:r>
                    </a:p>
                  </a:txBody>
                  <a:tcPr/>
                </a:tc>
                <a:tc>
                  <a:txBody>
                    <a:bodyPr/>
                    <a:lstStyle/>
                    <a:p>
                      <a:pPr algn="ctr"/>
                      <a:r>
                        <a:rPr lang="en-US" sz="1200" dirty="0"/>
                        <a:t>-6%</a:t>
                      </a:r>
                    </a:p>
                  </a:txBody>
                  <a:tcPr/>
                </a:tc>
                <a:extLst>
                  <a:ext uri="{0D108BD9-81ED-4DB2-BD59-A6C34878D82A}">
                    <a16:rowId xmlns:a16="http://schemas.microsoft.com/office/drawing/2014/main" val="2539404978"/>
                  </a:ext>
                </a:extLst>
              </a:tr>
              <a:tr h="280640">
                <a:tc>
                  <a:txBody>
                    <a:bodyPr/>
                    <a:lstStyle/>
                    <a:p>
                      <a:pPr algn="ctr"/>
                      <a:r>
                        <a:rPr lang="en-US" sz="1200" dirty="0"/>
                        <a:t>No Visit</a:t>
                      </a:r>
                    </a:p>
                  </a:txBody>
                  <a:tcPr/>
                </a:tc>
                <a:tc>
                  <a:txBody>
                    <a:bodyPr/>
                    <a:lstStyle/>
                    <a:p>
                      <a:pPr algn="ctr"/>
                      <a:r>
                        <a:rPr lang="en-US" sz="1200" dirty="0"/>
                        <a:t>2.11</a:t>
                      </a:r>
                    </a:p>
                  </a:txBody>
                  <a:tcPr/>
                </a:tc>
                <a:tc>
                  <a:txBody>
                    <a:bodyPr/>
                    <a:lstStyle/>
                    <a:p>
                      <a:pPr algn="ctr"/>
                      <a:r>
                        <a:rPr lang="en-US" sz="1200" dirty="0"/>
                        <a:t>1.75</a:t>
                      </a:r>
                    </a:p>
                  </a:txBody>
                  <a:tcPr/>
                </a:tc>
                <a:tc>
                  <a:txBody>
                    <a:bodyPr/>
                    <a:lstStyle/>
                    <a:p>
                      <a:pPr algn="ctr"/>
                      <a:r>
                        <a:rPr lang="en-US" sz="1200" dirty="0"/>
                        <a:t>-17%</a:t>
                      </a:r>
                    </a:p>
                  </a:txBody>
                  <a:tcPr/>
                </a:tc>
                <a:extLst>
                  <a:ext uri="{0D108BD9-81ED-4DB2-BD59-A6C34878D82A}">
                    <a16:rowId xmlns:a16="http://schemas.microsoft.com/office/drawing/2014/main" val="3475067494"/>
                  </a:ext>
                </a:extLst>
              </a:tr>
            </a:tbl>
          </a:graphicData>
        </a:graphic>
      </p:graphicFrame>
      <p:sp>
        <p:nvSpPr>
          <p:cNvPr id="21" name="TextBox 20">
            <a:extLst>
              <a:ext uri="{FF2B5EF4-FFF2-40B4-BE49-F238E27FC236}">
                <a16:creationId xmlns:a16="http://schemas.microsoft.com/office/drawing/2014/main" id="{98C768C2-DBCB-6980-D4B4-EDBD7936147C}"/>
              </a:ext>
            </a:extLst>
          </p:cNvPr>
          <p:cNvSpPr txBox="1"/>
          <p:nvPr/>
        </p:nvSpPr>
        <p:spPr>
          <a:xfrm>
            <a:off x="6615404" y="2836506"/>
            <a:ext cx="4584700" cy="369331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kayaTelivigala" pitchFamily="2" charset="77"/>
                <a:cs typeface="AkayaTelivigala" pitchFamily="2" charset="77"/>
              </a:rPr>
              <a:t>Both people who are revisiting and people who didn’t visit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are likely to visit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after looking at Version A. </a:t>
            </a:r>
          </a:p>
          <a:p>
            <a:pPr marL="285750" indent="-285750">
              <a:buFont typeface="Arial" panose="020B0604020202020204" pitchFamily="34" charset="0"/>
              <a:buChar char="•"/>
            </a:pPr>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a:latin typeface="AkayaTelivigala" pitchFamily="2" charset="77"/>
                <a:cs typeface="AkayaTelivigala" pitchFamily="2" charset="77"/>
              </a:rPr>
              <a:t>People who have visited once and want to revisit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don’t seem to care if they are looking at version A or version B as evidenced by the lift of -6%, although version A is slightly better than Version B. </a:t>
            </a:r>
          </a:p>
          <a:p>
            <a:pPr marL="285750" indent="-285750">
              <a:buFont typeface="Arial" panose="020B0604020202020204" pitchFamily="34" charset="0"/>
              <a:buChar char="•"/>
            </a:pPr>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a:latin typeface="AkayaTelivigala" pitchFamily="2" charset="77"/>
                <a:cs typeface="AkayaTelivigala" pitchFamily="2" charset="77"/>
              </a:rPr>
              <a:t>People who haven’t visited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seem to prefer Version A more than Version B, with a lift of -17%. </a:t>
            </a:r>
          </a:p>
        </p:txBody>
      </p:sp>
      <p:pic>
        <p:nvPicPr>
          <p:cNvPr id="25" name="Picture 24">
            <a:extLst>
              <a:ext uri="{FF2B5EF4-FFF2-40B4-BE49-F238E27FC236}">
                <a16:creationId xmlns:a16="http://schemas.microsoft.com/office/drawing/2014/main" id="{7C77E5F8-0326-EB9A-9909-C02E7D0192CD}"/>
              </a:ext>
            </a:extLst>
          </p:cNvPr>
          <p:cNvPicPr>
            <a:picLocks noChangeAspect="1"/>
          </p:cNvPicPr>
          <p:nvPr/>
        </p:nvPicPr>
        <p:blipFill>
          <a:blip r:embed="rId2"/>
          <a:stretch>
            <a:fillRect/>
          </a:stretch>
        </p:blipFill>
        <p:spPr>
          <a:xfrm>
            <a:off x="515590" y="2695030"/>
            <a:ext cx="4584700" cy="2755900"/>
          </a:xfrm>
          <a:prstGeom prst="rect">
            <a:avLst/>
          </a:prstGeom>
        </p:spPr>
      </p:pic>
      <p:sp>
        <p:nvSpPr>
          <p:cNvPr id="3" name="TextBox 2">
            <a:extLst>
              <a:ext uri="{FF2B5EF4-FFF2-40B4-BE49-F238E27FC236}">
                <a16:creationId xmlns:a16="http://schemas.microsoft.com/office/drawing/2014/main" id="{E46D2997-97C7-50CA-3FC1-F3AAEDF9C963}"/>
              </a:ext>
            </a:extLst>
          </p:cNvPr>
          <p:cNvSpPr txBox="1"/>
          <p:nvPr/>
        </p:nvSpPr>
        <p:spPr>
          <a:xfrm>
            <a:off x="723776" y="1734314"/>
            <a:ext cx="11783255" cy="830997"/>
          </a:xfrm>
          <a:prstGeom prst="rect">
            <a:avLst/>
          </a:prstGeom>
          <a:noFill/>
        </p:spPr>
        <p:txBody>
          <a:bodyPr wrap="square">
            <a:spAutoFit/>
          </a:bodyPr>
          <a:lstStyle/>
          <a:p>
            <a:r>
              <a:rPr lang="en-US" sz="1200" dirty="0"/>
              <a:t>Visit = 	1.203901*Intercept + 0.221806*Q18_Recommendation + 0.367173*Version B - 0.006180*Q3_Consumption Frequency - 0.014014*Q4_Bubble + 	0.203453*Q4_MilkTea + 0.174850*Q5_Taste + 0.237445*Q5_Quality - 0.159109*Q6_Visit + 0.460388*Q17_Revisited - 0.023250*Q20_TeaConsumption - 	0.183757*Q21_Taste + 0.055692*Q21_Traditional + 0.029634*Q22_RevisitReasons + 0.295716*Q23_Food_Beverages-0.289466*Q24_Gender - 	0.235287*Revisited*Version B</a:t>
            </a:r>
          </a:p>
        </p:txBody>
      </p:sp>
    </p:spTree>
    <p:extLst>
      <p:ext uri="{BB962C8B-B14F-4D97-AF65-F5344CB8AC3E}">
        <p14:creationId xmlns:p14="http://schemas.microsoft.com/office/powerpoint/2010/main" val="41297604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6FA8E-D69F-B271-471B-0A02AB5B8590}"/>
              </a:ext>
            </a:extLst>
          </p:cNvPr>
          <p:cNvSpPr>
            <a:spLocks noGrp="1"/>
          </p:cNvSpPr>
          <p:nvPr>
            <p:ph type="title"/>
          </p:nvPr>
        </p:nvSpPr>
        <p:spPr>
          <a:xfrm>
            <a:off x="871108" y="24024"/>
            <a:ext cx="10449784" cy="807936"/>
          </a:xfrm>
        </p:spPr>
        <p:txBody>
          <a:bodyPr/>
          <a:lstStyle/>
          <a:p>
            <a:pPr algn="ctr"/>
            <a:r>
              <a:rPr lang="en-US" dirty="0">
                <a:latin typeface="AkayaTelivigala" pitchFamily="2" charset="77"/>
                <a:cs typeface="AkayaTelivigala" pitchFamily="2" charset="77"/>
              </a:rPr>
              <a:t>Visualizing the interaction effects of Gender</a:t>
            </a:r>
          </a:p>
        </p:txBody>
      </p:sp>
      <p:sp>
        <p:nvSpPr>
          <p:cNvPr id="5" name="Slide Number Placeholder 4">
            <a:extLst>
              <a:ext uri="{FF2B5EF4-FFF2-40B4-BE49-F238E27FC236}">
                <a16:creationId xmlns:a16="http://schemas.microsoft.com/office/drawing/2014/main" id="{4DE4E151-7288-69A5-C419-A8300A36F55A}"/>
              </a:ext>
            </a:extLst>
          </p:cNvPr>
          <p:cNvSpPr>
            <a:spLocks noGrp="1"/>
          </p:cNvSpPr>
          <p:nvPr>
            <p:ph type="sldNum" sz="quarter" idx="12"/>
          </p:nvPr>
        </p:nvSpPr>
        <p:spPr/>
        <p:txBody>
          <a:bodyPr/>
          <a:lstStyle/>
          <a:p>
            <a:fld id="{C68AC1EC-23E2-4F0E-A5A4-674EC8DB954E}" type="slidenum">
              <a:rPr lang="en-US" smtClean="0"/>
              <a:t>17</a:t>
            </a:fld>
            <a:endParaRPr lang="en-US"/>
          </a:p>
        </p:txBody>
      </p:sp>
      <p:sp>
        <p:nvSpPr>
          <p:cNvPr id="8" name="TextBox 7">
            <a:extLst>
              <a:ext uri="{FF2B5EF4-FFF2-40B4-BE49-F238E27FC236}">
                <a16:creationId xmlns:a16="http://schemas.microsoft.com/office/drawing/2014/main" id="{87057177-A93C-C1E0-77BD-654C32619244}"/>
              </a:ext>
            </a:extLst>
          </p:cNvPr>
          <p:cNvSpPr txBox="1"/>
          <p:nvPr/>
        </p:nvSpPr>
        <p:spPr>
          <a:xfrm>
            <a:off x="1022618" y="1920894"/>
            <a:ext cx="11635035" cy="830997"/>
          </a:xfrm>
          <a:prstGeom prst="rect">
            <a:avLst/>
          </a:prstGeom>
          <a:noFill/>
        </p:spPr>
        <p:txBody>
          <a:bodyPr wrap="square">
            <a:spAutoFit/>
          </a:bodyPr>
          <a:lstStyle/>
          <a:p>
            <a:r>
              <a:rPr lang="en-US" sz="1200" dirty="0">
                <a:effectLst/>
                <a:ea typeface="Malgun Gothic" panose="020B0503020000020004" pitchFamily="34" charset="-127"/>
                <a:cs typeface="Calibri" panose="020F0502020204030204" pitchFamily="34" charset="0"/>
              </a:rPr>
              <a:t>Influence = 	Intercept*1.655994587 + Q18_Recommendation*0.509924676 + Version B*-0.302614181 + Q3_Consumption Frequency*0.031193851 +        	Q4_Bubble*0.295473294 + Q4_MilkTea*-0.214347771 + Q5_Taste*-0.217859156 + Q5_Quality*0.000516217 + Q6_Visit*-0.168358821 + 	Q17_Revisited*0.595225696 + Q20_TeaConsumption*-0.05099852 + Q21_Taste*-0.503967478 + Q21_Traditional*-0.220450984 + 	Q22_RevisitReasons*-0.0385123 + Q23_Food_Beverages*0.038358451 + Q24_Gender*0.058491939 + Version B*Gender*0.266968992</a:t>
            </a:r>
            <a:endParaRPr lang="en-IN" sz="1200" dirty="0">
              <a:effectLst/>
              <a:ea typeface="Malgun Gothic" panose="020B0503020000020004" pitchFamily="34" charset="-127"/>
              <a:cs typeface="Times New Roman" panose="02020603050405020304" pitchFamily="18" charset="0"/>
            </a:endParaRPr>
          </a:p>
        </p:txBody>
      </p:sp>
      <p:sp>
        <p:nvSpPr>
          <p:cNvPr id="10" name="TextBox 9">
            <a:extLst>
              <a:ext uri="{FF2B5EF4-FFF2-40B4-BE49-F238E27FC236}">
                <a16:creationId xmlns:a16="http://schemas.microsoft.com/office/drawing/2014/main" id="{7BA5BF2E-3B13-2D62-E697-C79F4C253331}"/>
              </a:ext>
            </a:extLst>
          </p:cNvPr>
          <p:cNvSpPr txBox="1"/>
          <p:nvPr/>
        </p:nvSpPr>
        <p:spPr>
          <a:xfrm>
            <a:off x="712945" y="1026050"/>
            <a:ext cx="10300078" cy="954107"/>
          </a:xfrm>
          <a:prstGeom prst="rect">
            <a:avLst/>
          </a:prstGeom>
          <a:noFill/>
        </p:spPr>
        <p:txBody>
          <a:bodyPr wrap="square" rtlCol="0">
            <a:spAutoFit/>
          </a:bodyPr>
          <a:lstStyle/>
          <a:p>
            <a:pPr algn="ctr"/>
            <a:r>
              <a:rPr lang="en-US" sz="2800">
                <a:latin typeface="AkayaTelivigala" pitchFamily="2" charset="77"/>
                <a:cs typeface="AkayaTelivigala" pitchFamily="2" charset="77"/>
              </a:rPr>
              <a:t>Are </a:t>
            </a:r>
            <a:r>
              <a:rPr lang="en-US" sz="2800" dirty="0">
                <a:latin typeface="AkayaTelivigala" pitchFamily="2" charset="77"/>
                <a:cs typeface="AkayaTelivigala" pitchFamily="2" charset="77"/>
              </a:rPr>
              <a:t>males &amp; females influenced by </a:t>
            </a:r>
            <a:r>
              <a:rPr lang="en-US" sz="2800" dirty="0" err="1">
                <a:latin typeface="AkayaTelivigala" pitchFamily="2" charset="77"/>
                <a:cs typeface="AkayaTelivigala" pitchFamily="2" charset="77"/>
              </a:rPr>
              <a:t>HiTea</a:t>
            </a:r>
            <a:r>
              <a:rPr lang="en-US" sz="2800" dirty="0">
                <a:latin typeface="AkayaTelivigala" pitchFamily="2" charset="77"/>
                <a:cs typeface="AkayaTelivigala" pitchFamily="2" charset="77"/>
              </a:rPr>
              <a:t> more after looking at Version A or Version B? </a:t>
            </a:r>
          </a:p>
        </p:txBody>
      </p:sp>
      <p:graphicFrame>
        <p:nvGraphicFramePr>
          <p:cNvPr id="9" name="Table 8">
            <a:extLst>
              <a:ext uri="{FF2B5EF4-FFF2-40B4-BE49-F238E27FC236}">
                <a16:creationId xmlns:a16="http://schemas.microsoft.com/office/drawing/2014/main" id="{A9D2B9EC-560F-BD79-4E69-F21538ABBD0D}"/>
              </a:ext>
            </a:extLst>
          </p:cNvPr>
          <p:cNvGraphicFramePr>
            <a:graphicFrameLocks noGrp="1"/>
          </p:cNvGraphicFramePr>
          <p:nvPr>
            <p:extLst>
              <p:ext uri="{D42A27DB-BD31-4B8C-83A1-F6EECF244321}">
                <p14:modId xmlns:p14="http://schemas.microsoft.com/office/powerpoint/2010/main" val="501074654"/>
              </p:ext>
            </p:extLst>
          </p:nvPr>
        </p:nvGraphicFramePr>
        <p:xfrm>
          <a:off x="1022618" y="5689996"/>
          <a:ext cx="4125280" cy="841920"/>
        </p:xfrm>
        <a:graphic>
          <a:graphicData uri="http://schemas.openxmlformats.org/drawingml/2006/table">
            <a:tbl>
              <a:tblPr firstRow="1" bandRow="1">
                <a:tableStyleId>{72833802-FEF1-4C79-8D5D-14CF1EAF98D9}</a:tableStyleId>
              </a:tblPr>
              <a:tblGrid>
                <a:gridCol w="1158797">
                  <a:extLst>
                    <a:ext uri="{9D8B030D-6E8A-4147-A177-3AD203B41FA5}">
                      <a16:colId xmlns:a16="http://schemas.microsoft.com/office/drawing/2014/main" val="1703332445"/>
                    </a:ext>
                  </a:extLst>
                </a:gridCol>
                <a:gridCol w="903843">
                  <a:extLst>
                    <a:ext uri="{9D8B030D-6E8A-4147-A177-3AD203B41FA5}">
                      <a16:colId xmlns:a16="http://schemas.microsoft.com/office/drawing/2014/main" val="2391589208"/>
                    </a:ext>
                  </a:extLst>
                </a:gridCol>
                <a:gridCol w="1031320">
                  <a:extLst>
                    <a:ext uri="{9D8B030D-6E8A-4147-A177-3AD203B41FA5}">
                      <a16:colId xmlns:a16="http://schemas.microsoft.com/office/drawing/2014/main" val="1376336655"/>
                    </a:ext>
                  </a:extLst>
                </a:gridCol>
                <a:gridCol w="1031320">
                  <a:extLst>
                    <a:ext uri="{9D8B030D-6E8A-4147-A177-3AD203B41FA5}">
                      <a16:colId xmlns:a16="http://schemas.microsoft.com/office/drawing/2014/main" val="579158913"/>
                    </a:ext>
                  </a:extLst>
                </a:gridCol>
              </a:tblGrid>
              <a:tr h="280640">
                <a:tc>
                  <a:txBody>
                    <a:bodyPr/>
                    <a:lstStyle/>
                    <a:p>
                      <a:pPr algn="ctr"/>
                      <a:endParaRPr lang="en-US" sz="1200" dirty="0"/>
                    </a:p>
                  </a:txBody>
                  <a:tcPr/>
                </a:tc>
                <a:tc>
                  <a:txBody>
                    <a:bodyPr/>
                    <a:lstStyle/>
                    <a:p>
                      <a:pPr algn="ctr"/>
                      <a:r>
                        <a:rPr lang="en-US" sz="1200" dirty="0"/>
                        <a:t>Version A</a:t>
                      </a:r>
                    </a:p>
                  </a:txBody>
                  <a:tcPr/>
                </a:tc>
                <a:tc>
                  <a:txBody>
                    <a:bodyPr/>
                    <a:lstStyle/>
                    <a:p>
                      <a:pPr algn="ctr"/>
                      <a:r>
                        <a:rPr lang="en-US" sz="1200" dirty="0"/>
                        <a:t>Version B</a:t>
                      </a:r>
                    </a:p>
                  </a:txBody>
                  <a:tcPr/>
                </a:tc>
                <a:tc>
                  <a:txBody>
                    <a:bodyPr/>
                    <a:lstStyle/>
                    <a:p>
                      <a:pPr algn="ctr"/>
                      <a:r>
                        <a:rPr lang="en-US" sz="1200" dirty="0"/>
                        <a:t>Lift %</a:t>
                      </a:r>
                    </a:p>
                  </a:txBody>
                  <a:tcPr/>
                </a:tc>
                <a:extLst>
                  <a:ext uri="{0D108BD9-81ED-4DB2-BD59-A6C34878D82A}">
                    <a16:rowId xmlns:a16="http://schemas.microsoft.com/office/drawing/2014/main" val="2847812511"/>
                  </a:ext>
                </a:extLst>
              </a:tr>
              <a:tr h="280640">
                <a:tc>
                  <a:txBody>
                    <a:bodyPr/>
                    <a:lstStyle/>
                    <a:p>
                      <a:pPr algn="ctr"/>
                      <a:r>
                        <a:rPr lang="en-US" sz="1200" dirty="0"/>
                        <a:t>Male</a:t>
                      </a:r>
                    </a:p>
                  </a:txBody>
                  <a:tcPr/>
                </a:tc>
                <a:tc>
                  <a:txBody>
                    <a:bodyPr/>
                    <a:lstStyle/>
                    <a:p>
                      <a:pPr algn="ctr"/>
                      <a:r>
                        <a:rPr lang="en-US" sz="1200" dirty="0"/>
                        <a:t>1.74</a:t>
                      </a:r>
                    </a:p>
                  </a:txBody>
                  <a:tcPr/>
                </a:tc>
                <a:tc>
                  <a:txBody>
                    <a:bodyPr/>
                    <a:lstStyle/>
                    <a:p>
                      <a:pPr algn="ctr"/>
                      <a:r>
                        <a:rPr lang="en-US" sz="1200" dirty="0"/>
                        <a:t>1.77</a:t>
                      </a:r>
                    </a:p>
                  </a:txBody>
                  <a:tcPr/>
                </a:tc>
                <a:tc>
                  <a:txBody>
                    <a:bodyPr/>
                    <a:lstStyle/>
                    <a:p>
                      <a:pPr algn="ctr"/>
                      <a:r>
                        <a:rPr lang="en-US" sz="1200" dirty="0"/>
                        <a:t>2%</a:t>
                      </a:r>
                    </a:p>
                  </a:txBody>
                  <a:tcPr/>
                </a:tc>
                <a:extLst>
                  <a:ext uri="{0D108BD9-81ED-4DB2-BD59-A6C34878D82A}">
                    <a16:rowId xmlns:a16="http://schemas.microsoft.com/office/drawing/2014/main" val="2539404978"/>
                  </a:ext>
                </a:extLst>
              </a:tr>
              <a:tr h="280640">
                <a:tc>
                  <a:txBody>
                    <a:bodyPr/>
                    <a:lstStyle/>
                    <a:p>
                      <a:pPr algn="ctr"/>
                      <a:r>
                        <a:rPr lang="en-US" sz="1200" dirty="0"/>
                        <a:t>Female</a:t>
                      </a:r>
                    </a:p>
                  </a:txBody>
                  <a:tcPr/>
                </a:tc>
                <a:tc>
                  <a:txBody>
                    <a:bodyPr/>
                    <a:lstStyle/>
                    <a:p>
                      <a:pPr algn="ctr"/>
                      <a:r>
                        <a:rPr lang="en-US" sz="1200" dirty="0"/>
                        <a:t>1.37</a:t>
                      </a:r>
                    </a:p>
                  </a:txBody>
                  <a:tcPr/>
                </a:tc>
                <a:tc>
                  <a:txBody>
                    <a:bodyPr/>
                    <a:lstStyle/>
                    <a:p>
                      <a:pPr algn="ctr"/>
                      <a:r>
                        <a:rPr lang="en-US" sz="1200" dirty="0"/>
                        <a:t>1.67</a:t>
                      </a:r>
                    </a:p>
                  </a:txBody>
                  <a:tcPr/>
                </a:tc>
                <a:tc>
                  <a:txBody>
                    <a:bodyPr/>
                    <a:lstStyle/>
                    <a:p>
                      <a:pPr algn="ctr"/>
                      <a:r>
                        <a:rPr lang="en-US" sz="1200" dirty="0"/>
                        <a:t>22%</a:t>
                      </a:r>
                    </a:p>
                  </a:txBody>
                  <a:tcPr/>
                </a:tc>
                <a:extLst>
                  <a:ext uri="{0D108BD9-81ED-4DB2-BD59-A6C34878D82A}">
                    <a16:rowId xmlns:a16="http://schemas.microsoft.com/office/drawing/2014/main" val="3475067494"/>
                  </a:ext>
                </a:extLst>
              </a:tr>
            </a:tbl>
          </a:graphicData>
        </a:graphic>
      </p:graphicFrame>
      <p:sp>
        <p:nvSpPr>
          <p:cNvPr id="4" name="TextBox 3">
            <a:extLst>
              <a:ext uri="{FF2B5EF4-FFF2-40B4-BE49-F238E27FC236}">
                <a16:creationId xmlns:a16="http://schemas.microsoft.com/office/drawing/2014/main" id="{72AE866E-2416-40CA-B5E9-3350FEEAEADC}"/>
              </a:ext>
            </a:extLst>
          </p:cNvPr>
          <p:cNvSpPr txBox="1"/>
          <p:nvPr/>
        </p:nvSpPr>
        <p:spPr>
          <a:xfrm>
            <a:off x="6622514" y="3523626"/>
            <a:ext cx="4546868"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AkayaKanadaka" panose="02010502080401010103" pitchFamily="2" charset="77"/>
                <a:cs typeface="AkayaKanadaka" panose="02010502080401010103" pitchFamily="2" charset="77"/>
              </a:rPr>
              <a:t>Here we observe that Males &amp; females are more likely to follow the </a:t>
            </a:r>
            <a:r>
              <a:rPr lang="en-US" sz="1600" dirty="0" err="1">
                <a:latin typeface="AkayaKanadaka" panose="02010502080401010103" pitchFamily="2" charset="77"/>
                <a:cs typeface="AkayaKanadaka" panose="02010502080401010103" pitchFamily="2" charset="77"/>
              </a:rPr>
              <a:t>HiTea</a:t>
            </a:r>
            <a:r>
              <a:rPr lang="en-US" sz="1600" dirty="0">
                <a:latin typeface="AkayaKanadaka" panose="02010502080401010103" pitchFamily="2" charset="77"/>
                <a:cs typeface="AkayaKanadaka" panose="02010502080401010103" pitchFamily="2" charset="77"/>
              </a:rPr>
              <a:t> account after looking at Version B compared to Version A. </a:t>
            </a:r>
          </a:p>
          <a:p>
            <a:pPr marL="285750" indent="-285750">
              <a:buFont typeface="Arial" panose="020B0604020202020204" pitchFamily="34" charset="0"/>
              <a:buChar char="•"/>
            </a:pPr>
            <a:endParaRPr lang="en-US" sz="1600" dirty="0">
              <a:latin typeface="AkayaKanadaka" panose="02010502080401010103" pitchFamily="2" charset="77"/>
              <a:cs typeface="AkayaKanadaka" panose="02010502080401010103" pitchFamily="2" charset="77"/>
            </a:endParaRPr>
          </a:p>
          <a:p>
            <a:pPr marL="285750" indent="-285750">
              <a:buFont typeface="Arial" panose="020B0604020202020204" pitchFamily="34" charset="0"/>
              <a:buChar char="•"/>
            </a:pPr>
            <a:r>
              <a:rPr lang="en-US" sz="1600" dirty="0">
                <a:latin typeface="AkayaKanadaka" panose="02010502080401010103" pitchFamily="2" charset="77"/>
                <a:cs typeface="AkayaKanadaka" panose="02010502080401010103" pitchFamily="2" charset="77"/>
              </a:rPr>
              <a:t>This can be seen while comparing the lift, male respondents show a positive lift of 2%, and female respondents have a lift of 22% which means Version B worked better for them.  </a:t>
            </a:r>
          </a:p>
        </p:txBody>
      </p:sp>
      <p:pic>
        <p:nvPicPr>
          <p:cNvPr id="6" name="Picture 5">
            <a:extLst>
              <a:ext uri="{FF2B5EF4-FFF2-40B4-BE49-F238E27FC236}">
                <a16:creationId xmlns:a16="http://schemas.microsoft.com/office/drawing/2014/main" id="{52F8C52E-0688-7829-1BD9-8830A5F8CC06}"/>
              </a:ext>
            </a:extLst>
          </p:cNvPr>
          <p:cNvPicPr>
            <a:picLocks noChangeAspect="1"/>
          </p:cNvPicPr>
          <p:nvPr/>
        </p:nvPicPr>
        <p:blipFill>
          <a:blip r:embed="rId2"/>
          <a:stretch>
            <a:fillRect/>
          </a:stretch>
        </p:blipFill>
        <p:spPr>
          <a:xfrm>
            <a:off x="792908" y="2878975"/>
            <a:ext cx="4584700" cy="2743200"/>
          </a:xfrm>
          <a:prstGeom prst="rect">
            <a:avLst/>
          </a:prstGeom>
        </p:spPr>
      </p:pic>
    </p:spTree>
    <p:extLst>
      <p:ext uri="{BB962C8B-B14F-4D97-AF65-F5344CB8AC3E}">
        <p14:creationId xmlns:p14="http://schemas.microsoft.com/office/powerpoint/2010/main" val="11683102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68458-3CF1-AA75-D9C4-311DBC940EE9}"/>
              </a:ext>
            </a:extLst>
          </p:cNvPr>
          <p:cNvSpPr>
            <a:spLocks noGrp="1"/>
          </p:cNvSpPr>
          <p:nvPr>
            <p:ph type="title"/>
          </p:nvPr>
        </p:nvSpPr>
        <p:spPr/>
        <p:txBody>
          <a:bodyPr/>
          <a:lstStyle/>
          <a:p>
            <a:pPr algn="ctr"/>
            <a:r>
              <a:rPr lang="en-US" dirty="0">
                <a:latin typeface="AkayaTelivigala" pitchFamily="2" charset="77"/>
                <a:cs typeface="AkayaTelivigala" pitchFamily="2" charset="77"/>
              </a:rPr>
              <a:t>Summarizing the interaction effects</a:t>
            </a:r>
          </a:p>
        </p:txBody>
      </p:sp>
      <p:sp>
        <p:nvSpPr>
          <p:cNvPr id="5" name="Slide Number Placeholder 4">
            <a:extLst>
              <a:ext uri="{FF2B5EF4-FFF2-40B4-BE49-F238E27FC236}">
                <a16:creationId xmlns:a16="http://schemas.microsoft.com/office/drawing/2014/main" id="{212E69C7-6107-6873-DF56-7B8EEE7C7F6F}"/>
              </a:ext>
            </a:extLst>
          </p:cNvPr>
          <p:cNvSpPr>
            <a:spLocks noGrp="1"/>
          </p:cNvSpPr>
          <p:nvPr>
            <p:ph type="sldNum" sz="quarter" idx="12"/>
          </p:nvPr>
        </p:nvSpPr>
        <p:spPr/>
        <p:txBody>
          <a:bodyPr/>
          <a:lstStyle/>
          <a:p>
            <a:fld id="{C68AC1EC-23E2-4F0E-A5A4-674EC8DB954E}" type="slidenum">
              <a:rPr lang="en-US" smtClean="0"/>
              <a:t>18</a:t>
            </a:fld>
            <a:endParaRPr lang="en-US"/>
          </a:p>
        </p:txBody>
      </p:sp>
      <p:sp>
        <p:nvSpPr>
          <p:cNvPr id="4" name="TextBox 3">
            <a:extLst>
              <a:ext uri="{FF2B5EF4-FFF2-40B4-BE49-F238E27FC236}">
                <a16:creationId xmlns:a16="http://schemas.microsoft.com/office/drawing/2014/main" id="{97348BA9-6FBB-B9AF-8E26-6321E1637D8C}"/>
              </a:ext>
            </a:extLst>
          </p:cNvPr>
          <p:cNvSpPr txBox="1"/>
          <p:nvPr/>
        </p:nvSpPr>
        <p:spPr>
          <a:xfrm>
            <a:off x="871108" y="2547257"/>
            <a:ext cx="10515600" cy="4247317"/>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kayaTelivigala" pitchFamily="2" charset="77"/>
                <a:cs typeface="AkayaTelivigala" pitchFamily="2" charset="77"/>
              </a:rPr>
              <a:t>Females tend to react positively towards Version A (product-oriented) and Males tend to follow Version B (Human Inclusive). </a:t>
            </a:r>
          </a:p>
          <a:p>
            <a:pPr marL="285750" indent="-285750">
              <a:buFont typeface="Arial" panose="020B0604020202020204" pitchFamily="34" charset="0"/>
              <a:buChar char="•"/>
            </a:pPr>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a:latin typeface="AkayaTelivigala" pitchFamily="2" charset="77"/>
                <a:cs typeface="AkayaTelivigala" pitchFamily="2" charset="77"/>
              </a:rPr>
              <a:t>People who have visited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and want to revisit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don’t care too much about the Instagram page, they are likely to visit the place anyway. </a:t>
            </a:r>
          </a:p>
          <a:p>
            <a:pPr marL="285750" indent="-285750">
              <a:buFont typeface="Arial" panose="020B0604020202020204" pitchFamily="34" charset="0"/>
              <a:buChar char="•"/>
            </a:pPr>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a:latin typeface="AkayaTelivigala" pitchFamily="2" charset="77"/>
                <a:cs typeface="AkayaTelivigala" pitchFamily="2" charset="77"/>
              </a:rPr>
              <a:t>People who have never visited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seem to be fascinated by the food and beverages on the Instagram account, as they are likely to visit after seeing Version A. </a:t>
            </a:r>
          </a:p>
          <a:p>
            <a:pPr marL="285750" indent="-285750">
              <a:buFont typeface="Arial" panose="020B0604020202020204" pitchFamily="34" charset="0"/>
              <a:buChar char="•"/>
            </a:pPr>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a:latin typeface="AkayaTelivigala" pitchFamily="2" charset="77"/>
                <a:cs typeface="AkayaTelivigala" pitchFamily="2" charset="77"/>
              </a:rPr>
              <a:t>People who want to purchase Food and drinks from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tend to positively react towards Version B (Human Inclusive) than to Version A (product-oriented). </a:t>
            </a:r>
          </a:p>
          <a:p>
            <a:pPr marL="285750" indent="-285750">
              <a:buFont typeface="Arial" panose="020B0604020202020204" pitchFamily="34" charset="0"/>
              <a:buChar char="•"/>
            </a:pPr>
            <a:endParaRPr lang="en-US" dirty="0">
              <a:latin typeface="AkayaTelivigala" pitchFamily="2" charset="77"/>
              <a:cs typeface="AkayaTelivigala" pitchFamily="2" charset="77"/>
            </a:endParaRPr>
          </a:p>
          <a:p>
            <a:endParaRPr lang="en-US" dirty="0">
              <a:latin typeface="AkayaTelivigala" pitchFamily="2" charset="77"/>
              <a:cs typeface="AkayaTelivigala" pitchFamily="2" charset="77"/>
            </a:endParaRPr>
          </a:p>
          <a:p>
            <a:pPr marL="285750" indent="-285750">
              <a:buFont typeface="Arial" panose="020B0604020202020204" pitchFamily="34" charset="0"/>
              <a:buChar char="•"/>
            </a:pPr>
            <a:endParaRPr lang="en-US" dirty="0">
              <a:latin typeface="AkayaTelivigala" pitchFamily="2" charset="77"/>
              <a:cs typeface="AkayaTelivigala" pitchFamily="2" charset="77"/>
            </a:endParaRPr>
          </a:p>
          <a:p>
            <a:pPr marL="285750" indent="-285750">
              <a:buFont typeface="Arial" panose="020B0604020202020204" pitchFamily="34" charset="0"/>
              <a:buChar char="•"/>
            </a:pPr>
            <a:endParaRPr lang="en-US" dirty="0">
              <a:latin typeface="AkayaTelivigala" pitchFamily="2" charset="77"/>
              <a:cs typeface="AkayaTelivigala" pitchFamily="2" charset="77"/>
            </a:endParaRPr>
          </a:p>
        </p:txBody>
      </p:sp>
    </p:spTree>
    <p:extLst>
      <p:ext uri="{BB962C8B-B14F-4D97-AF65-F5344CB8AC3E}">
        <p14:creationId xmlns:p14="http://schemas.microsoft.com/office/powerpoint/2010/main" val="4195089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68458-3CF1-AA75-D9C4-311DBC940EE9}"/>
              </a:ext>
            </a:extLst>
          </p:cNvPr>
          <p:cNvSpPr>
            <a:spLocks noGrp="1"/>
          </p:cNvSpPr>
          <p:nvPr>
            <p:ph type="title"/>
          </p:nvPr>
        </p:nvSpPr>
        <p:spPr/>
        <p:txBody>
          <a:bodyPr/>
          <a:lstStyle/>
          <a:p>
            <a:pPr algn="ctr"/>
            <a:r>
              <a:rPr lang="en-US" dirty="0">
                <a:latin typeface="AkayaTelivigala" pitchFamily="2" charset="77"/>
                <a:cs typeface="AkayaTelivigala" pitchFamily="2" charset="77"/>
              </a:rPr>
              <a:t>Recommendations and Conclusion</a:t>
            </a:r>
          </a:p>
        </p:txBody>
      </p:sp>
      <p:sp>
        <p:nvSpPr>
          <p:cNvPr id="5" name="Slide Number Placeholder 4">
            <a:extLst>
              <a:ext uri="{FF2B5EF4-FFF2-40B4-BE49-F238E27FC236}">
                <a16:creationId xmlns:a16="http://schemas.microsoft.com/office/drawing/2014/main" id="{212E69C7-6107-6873-DF56-7B8EEE7C7F6F}"/>
              </a:ext>
            </a:extLst>
          </p:cNvPr>
          <p:cNvSpPr>
            <a:spLocks noGrp="1"/>
          </p:cNvSpPr>
          <p:nvPr>
            <p:ph type="sldNum" sz="quarter" idx="12"/>
          </p:nvPr>
        </p:nvSpPr>
        <p:spPr/>
        <p:txBody>
          <a:bodyPr/>
          <a:lstStyle/>
          <a:p>
            <a:fld id="{C68AC1EC-23E2-4F0E-A5A4-674EC8DB954E}" type="slidenum">
              <a:rPr lang="en-US" smtClean="0"/>
              <a:t>19</a:t>
            </a:fld>
            <a:endParaRPr lang="en-US"/>
          </a:p>
        </p:txBody>
      </p:sp>
      <p:sp>
        <p:nvSpPr>
          <p:cNvPr id="3" name="TextBox 2">
            <a:extLst>
              <a:ext uri="{FF2B5EF4-FFF2-40B4-BE49-F238E27FC236}">
                <a16:creationId xmlns:a16="http://schemas.microsoft.com/office/drawing/2014/main" id="{7B2CE0F3-B582-E61B-FF52-B50A62CFC1BA}"/>
              </a:ext>
            </a:extLst>
          </p:cNvPr>
          <p:cNvSpPr txBox="1"/>
          <p:nvPr/>
        </p:nvSpPr>
        <p:spPr>
          <a:xfrm>
            <a:off x="783771" y="2386032"/>
            <a:ext cx="10257202" cy="3970318"/>
          </a:xfrm>
          <a:prstGeom prst="rect">
            <a:avLst/>
          </a:prstGeom>
          <a:noFill/>
        </p:spPr>
        <p:txBody>
          <a:bodyPr wrap="square" rtlCol="0">
            <a:spAutoFit/>
          </a:bodyPr>
          <a:lstStyle/>
          <a:p>
            <a:pPr marL="285750" indent="-285750">
              <a:buFont typeface="Arial" panose="020B0604020202020204" pitchFamily="34" charset="0"/>
              <a:buChar char="•"/>
            </a:pP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can benefit from targeting new customers because once people visit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our data suggests that they will want to revisit no matter the content on </a:t>
            </a:r>
            <a:r>
              <a:rPr lang="en-US" dirty="0" err="1">
                <a:latin typeface="AkayaTelivigala" pitchFamily="2" charset="77"/>
                <a:cs typeface="AkayaTelivigala" pitchFamily="2" charset="77"/>
              </a:rPr>
              <a:t>HiTea’s</a:t>
            </a:r>
            <a:r>
              <a:rPr lang="en-US" dirty="0">
                <a:latin typeface="AkayaTelivigala" pitchFamily="2" charset="77"/>
                <a:cs typeface="AkayaTelivigala" pitchFamily="2" charset="77"/>
              </a:rPr>
              <a:t> Instagram account. </a:t>
            </a:r>
          </a:p>
          <a:p>
            <a:pPr marL="285750" indent="-285750">
              <a:buFont typeface="Arial" panose="020B0604020202020204" pitchFamily="34" charset="0"/>
              <a:buChar char="•"/>
            </a:pPr>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a:latin typeface="AkayaTelivigala" pitchFamily="2" charset="77"/>
                <a:cs typeface="AkayaTelivigala" pitchFamily="2" charset="77"/>
              </a:rPr>
              <a:t>Overall, we see that Version B (Human Inclusive) works better than Version A for people to follow and visit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therefore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should make their Instagram page more human-inclusive. </a:t>
            </a:r>
          </a:p>
          <a:p>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a:latin typeface="AkayaTelivigala" pitchFamily="2" charset="77"/>
                <a:cs typeface="AkayaTelivigala" pitchFamily="2" charset="77"/>
              </a:rPr>
              <a:t>Since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is ideally located near the university, they should attract student customers through offers and promotions in university events. </a:t>
            </a:r>
          </a:p>
          <a:p>
            <a:pPr marL="285750" indent="-285750">
              <a:buFont typeface="Arial" panose="020B0604020202020204" pitchFamily="34" charset="0"/>
              <a:buChar char="•"/>
            </a:pPr>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can in general just benefit from posting more on Instagram, as their content is very less right now. </a:t>
            </a:r>
          </a:p>
          <a:p>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has great potential for customers only if they get to know about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13175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972230-F058-6F64-F454-FCDD469DB404}"/>
              </a:ext>
            </a:extLst>
          </p:cNvPr>
          <p:cNvSpPr txBox="1"/>
          <p:nvPr/>
        </p:nvSpPr>
        <p:spPr>
          <a:xfrm>
            <a:off x="1557564" y="149040"/>
            <a:ext cx="9144000" cy="1253574"/>
          </a:xfrm>
          <a:prstGeom prst="rect">
            <a:avLst/>
          </a:prstGeom>
        </p:spPr>
        <p:txBody>
          <a:bodyPr vert="horz" lIns="91440" tIns="45720" rIns="91440" bIns="45720" rtlCol="0" anchor="b">
            <a:normAutofit/>
          </a:bodyPr>
          <a:lstStyle/>
          <a:p>
            <a:pPr algn="ctr">
              <a:spcBef>
                <a:spcPct val="0"/>
              </a:spcBef>
              <a:spcAft>
                <a:spcPts val="600"/>
              </a:spcAft>
            </a:pPr>
            <a:r>
              <a:rPr lang="en-US" sz="3200" b="1" kern="1200" dirty="0">
                <a:solidFill>
                  <a:schemeClr val="tx2"/>
                </a:solidFill>
                <a:latin typeface="AkayaTelivigala" pitchFamily="2" charset="77"/>
                <a:ea typeface="+mj-ea"/>
                <a:cs typeface="AkayaTelivigala" pitchFamily="2" charset="77"/>
              </a:rPr>
              <a:t>CLIENT OVERVIEW AND RESEARCH MOTIVATION</a:t>
            </a:r>
          </a:p>
        </p:txBody>
      </p:sp>
      <p:sp>
        <p:nvSpPr>
          <p:cNvPr id="8" name="TextBox 7">
            <a:extLst>
              <a:ext uri="{FF2B5EF4-FFF2-40B4-BE49-F238E27FC236}">
                <a16:creationId xmlns:a16="http://schemas.microsoft.com/office/drawing/2014/main" id="{6ACCEBBA-8BA9-7151-D83C-0B99568E658B}"/>
              </a:ext>
            </a:extLst>
          </p:cNvPr>
          <p:cNvSpPr txBox="1"/>
          <p:nvPr/>
        </p:nvSpPr>
        <p:spPr>
          <a:xfrm>
            <a:off x="1524000" y="1780892"/>
            <a:ext cx="9144000" cy="1066890"/>
          </a:xfrm>
          <a:prstGeom prst="rect">
            <a:avLst/>
          </a:prstGeom>
        </p:spPr>
        <p:txBody>
          <a:bodyPr vert="horz" lIns="91440" tIns="45720" rIns="91440" bIns="45720" rtlCol="0" anchor="t">
            <a:noAutofit/>
          </a:bodyPr>
          <a:lstStyle/>
          <a:p>
            <a:pPr>
              <a:lnSpc>
                <a:spcPct val="110000"/>
              </a:lnSpc>
              <a:spcBef>
                <a:spcPts val="1000"/>
              </a:spcBef>
            </a:pPr>
            <a:r>
              <a:rPr lang="en-US" sz="1600" dirty="0">
                <a:solidFill>
                  <a:schemeClr val="tx1">
                    <a:hueOff val="0"/>
                    <a:satOff val="0"/>
                    <a:lumOff val="0"/>
                    <a:alphaOff val="0"/>
                  </a:schemeClr>
                </a:solidFill>
                <a:latin typeface="AkayaTelivigala" pitchFamily="2" charset="77"/>
                <a:cs typeface="AkayaTelivigala" pitchFamily="2" charset="77"/>
              </a:rPr>
              <a:t>Hi-Tea Cafe is known as a popular spot in Syracuse, especially among students. It's often described as a place that serves a variety of drinks like bubble tea, which is a Taiwanese tea-based drink that includes chewy tapioca balls or a wide range of other toppings. Besides bubble tea, it also serves Fresh Fruit Tea, Milk Foam Tea, and Smoothies.</a:t>
            </a:r>
          </a:p>
        </p:txBody>
      </p:sp>
      <p:sp>
        <p:nvSpPr>
          <p:cNvPr id="6" name="Slide Number Placeholder 5">
            <a:extLst>
              <a:ext uri="{FF2B5EF4-FFF2-40B4-BE49-F238E27FC236}">
                <a16:creationId xmlns:a16="http://schemas.microsoft.com/office/drawing/2014/main" id="{E668A7CB-DB4E-66F4-F062-5EC111A80D12}"/>
              </a:ext>
            </a:extLst>
          </p:cNvPr>
          <p:cNvSpPr>
            <a:spLocks noGrp="1"/>
          </p:cNvSpPr>
          <p:nvPr>
            <p:ph type="sldNum" sz="quarter" idx="12"/>
          </p:nvPr>
        </p:nvSpPr>
        <p:spPr>
          <a:xfrm>
            <a:off x="11429999" y="6356350"/>
            <a:ext cx="521207" cy="365125"/>
          </a:xfrm>
        </p:spPr>
        <p:txBody>
          <a:bodyPr vert="horz" lIns="91440" tIns="45720" rIns="91440" bIns="45720" rtlCol="0" anchor="ctr">
            <a:normAutofit/>
          </a:bodyPr>
          <a:lstStyle/>
          <a:p>
            <a:pPr>
              <a:spcAft>
                <a:spcPts val="600"/>
              </a:spcAft>
            </a:pPr>
            <a:fld id="{C68AC1EC-23E2-4F0E-A5A4-674EC8DB954E}" type="slidenum">
              <a:rPr lang="en-US" smtClean="0"/>
              <a:pPr>
                <a:spcAft>
                  <a:spcPts val="600"/>
                </a:spcAft>
              </a:pPr>
              <a:t>2</a:t>
            </a:fld>
            <a:endParaRPr lang="en-US"/>
          </a:p>
        </p:txBody>
      </p:sp>
      <p:grpSp>
        <p:nvGrpSpPr>
          <p:cNvPr id="2" name="Group 1">
            <a:extLst>
              <a:ext uri="{FF2B5EF4-FFF2-40B4-BE49-F238E27FC236}">
                <a16:creationId xmlns:a16="http://schemas.microsoft.com/office/drawing/2014/main" id="{C04CFF50-C942-8F37-9E43-F709D833A1B0}"/>
              </a:ext>
            </a:extLst>
          </p:cNvPr>
          <p:cNvGrpSpPr/>
          <p:nvPr/>
        </p:nvGrpSpPr>
        <p:grpSpPr>
          <a:xfrm>
            <a:off x="1502103" y="3623300"/>
            <a:ext cx="2123049" cy="837348"/>
            <a:chOff x="1448699" y="5651"/>
            <a:chExt cx="2123049" cy="837348"/>
          </a:xfrm>
        </p:grpSpPr>
        <p:sp>
          <p:nvSpPr>
            <p:cNvPr id="3" name="Rectangle 2">
              <a:extLst>
                <a:ext uri="{FF2B5EF4-FFF2-40B4-BE49-F238E27FC236}">
                  <a16:creationId xmlns:a16="http://schemas.microsoft.com/office/drawing/2014/main" id="{E07EFF4D-9BAF-3680-339B-5B6F0F3B57D2}"/>
                </a:ext>
              </a:extLst>
            </p:cNvPr>
            <p:cNvSpPr/>
            <p:nvPr/>
          </p:nvSpPr>
          <p:spPr>
            <a:xfrm>
              <a:off x="1611786" y="11500"/>
              <a:ext cx="1959962" cy="831499"/>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4" name="TextBox 3">
              <a:extLst>
                <a:ext uri="{FF2B5EF4-FFF2-40B4-BE49-F238E27FC236}">
                  <a16:creationId xmlns:a16="http://schemas.microsoft.com/office/drawing/2014/main" id="{2A0E0090-D8DE-1E92-43DB-236328BBC6A7}"/>
                </a:ext>
              </a:extLst>
            </p:cNvPr>
            <p:cNvSpPr txBox="1"/>
            <p:nvPr/>
          </p:nvSpPr>
          <p:spPr>
            <a:xfrm>
              <a:off x="1448699" y="5651"/>
              <a:ext cx="1959962" cy="83149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200" kern="1200" dirty="0"/>
                <a:t>Location : </a:t>
              </a:r>
              <a:r>
                <a:rPr lang="en-US" sz="1200" b="0" i="0" kern="1200" dirty="0"/>
                <a:t>113 Marshall St </a:t>
              </a:r>
              <a:br>
                <a:rPr lang="en-US" sz="1200" kern="1200" dirty="0"/>
              </a:br>
              <a:r>
                <a:rPr lang="en-US" sz="1200" b="0" i="0" kern="1200" dirty="0"/>
                <a:t>Syracuse, NY 13210</a:t>
              </a:r>
              <a:endParaRPr lang="en-US" sz="1200" kern="1200" dirty="0"/>
            </a:p>
          </p:txBody>
        </p:sp>
      </p:grpSp>
      <p:grpSp>
        <p:nvGrpSpPr>
          <p:cNvPr id="5" name="Group 4">
            <a:extLst>
              <a:ext uri="{FF2B5EF4-FFF2-40B4-BE49-F238E27FC236}">
                <a16:creationId xmlns:a16="http://schemas.microsoft.com/office/drawing/2014/main" id="{362556A0-146A-007B-3B18-ABCF9D4B343B}"/>
              </a:ext>
            </a:extLst>
          </p:cNvPr>
          <p:cNvGrpSpPr/>
          <p:nvPr/>
        </p:nvGrpSpPr>
        <p:grpSpPr>
          <a:xfrm>
            <a:off x="5011882" y="3110401"/>
            <a:ext cx="2267029" cy="1308796"/>
            <a:chOff x="4922934" y="11500"/>
            <a:chExt cx="2267029" cy="1308796"/>
          </a:xfrm>
        </p:grpSpPr>
        <p:sp>
          <p:nvSpPr>
            <p:cNvPr id="9" name="Rectangle 8">
              <a:extLst>
                <a:ext uri="{FF2B5EF4-FFF2-40B4-BE49-F238E27FC236}">
                  <a16:creationId xmlns:a16="http://schemas.microsoft.com/office/drawing/2014/main" id="{179674A8-1397-4060-6B7A-D1DF793FFAB7}"/>
                </a:ext>
              </a:extLst>
            </p:cNvPr>
            <p:cNvSpPr/>
            <p:nvPr/>
          </p:nvSpPr>
          <p:spPr>
            <a:xfrm>
              <a:off x="4922934" y="11500"/>
              <a:ext cx="1959962" cy="831499"/>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14" name="TextBox 13">
              <a:extLst>
                <a:ext uri="{FF2B5EF4-FFF2-40B4-BE49-F238E27FC236}">
                  <a16:creationId xmlns:a16="http://schemas.microsoft.com/office/drawing/2014/main" id="{14F8E842-6600-93CE-B9DD-AF587975BAAC}"/>
                </a:ext>
              </a:extLst>
            </p:cNvPr>
            <p:cNvSpPr txBox="1"/>
            <p:nvPr/>
          </p:nvSpPr>
          <p:spPr>
            <a:xfrm>
              <a:off x="5230001" y="488797"/>
              <a:ext cx="1959962" cy="83149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200" kern="1200" dirty="0"/>
                <a:t>Industry : Food and Beverages</a:t>
              </a:r>
            </a:p>
          </p:txBody>
        </p:sp>
      </p:grpSp>
      <p:grpSp>
        <p:nvGrpSpPr>
          <p:cNvPr id="16" name="Group 15">
            <a:extLst>
              <a:ext uri="{FF2B5EF4-FFF2-40B4-BE49-F238E27FC236}">
                <a16:creationId xmlns:a16="http://schemas.microsoft.com/office/drawing/2014/main" id="{A48C8265-DD2D-A91D-7D95-D871BB866F67}"/>
              </a:ext>
            </a:extLst>
          </p:cNvPr>
          <p:cNvGrpSpPr/>
          <p:nvPr/>
        </p:nvGrpSpPr>
        <p:grpSpPr>
          <a:xfrm>
            <a:off x="9178864" y="3498228"/>
            <a:ext cx="1959962" cy="879519"/>
            <a:chOff x="8234082" y="11500"/>
            <a:chExt cx="1959962" cy="879519"/>
          </a:xfrm>
        </p:grpSpPr>
        <p:sp>
          <p:nvSpPr>
            <p:cNvPr id="20" name="Rectangle 19">
              <a:extLst>
                <a:ext uri="{FF2B5EF4-FFF2-40B4-BE49-F238E27FC236}">
                  <a16:creationId xmlns:a16="http://schemas.microsoft.com/office/drawing/2014/main" id="{CA2AC26E-FEAE-6887-AB57-5EA87022D5E1}"/>
                </a:ext>
              </a:extLst>
            </p:cNvPr>
            <p:cNvSpPr/>
            <p:nvPr/>
          </p:nvSpPr>
          <p:spPr>
            <a:xfrm>
              <a:off x="8234082" y="11500"/>
              <a:ext cx="1959962" cy="831499"/>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25" name="TextBox 24">
              <a:extLst>
                <a:ext uri="{FF2B5EF4-FFF2-40B4-BE49-F238E27FC236}">
                  <a16:creationId xmlns:a16="http://schemas.microsoft.com/office/drawing/2014/main" id="{DC06E74F-0C6B-03A0-9788-FE966763423B}"/>
                </a:ext>
              </a:extLst>
            </p:cNvPr>
            <p:cNvSpPr txBox="1"/>
            <p:nvPr/>
          </p:nvSpPr>
          <p:spPr>
            <a:xfrm>
              <a:off x="8234082" y="59520"/>
              <a:ext cx="1959962" cy="83149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200" kern="1200" dirty="0"/>
                <a:t>Founded : 2016</a:t>
              </a:r>
            </a:p>
            <a:p>
              <a:pPr marL="0" lvl="0" indent="0" algn="l" defTabSz="577850">
                <a:lnSpc>
                  <a:spcPct val="100000"/>
                </a:lnSpc>
                <a:spcBef>
                  <a:spcPct val="0"/>
                </a:spcBef>
                <a:spcAft>
                  <a:spcPct val="35000"/>
                </a:spcAft>
                <a:buNone/>
              </a:pPr>
              <a:r>
                <a:rPr lang="en-US" sz="1200" kern="1200" dirty="0"/>
                <a:t>Rebranded : 2022 </a:t>
              </a:r>
            </a:p>
          </p:txBody>
        </p:sp>
      </p:grpSp>
      <p:grpSp>
        <p:nvGrpSpPr>
          <p:cNvPr id="28" name="Group 27">
            <a:extLst>
              <a:ext uri="{FF2B5EF4-FFF2-40B4-BE49-F238E27FC236}">
                <a16:creationId xmlns:a16="http://schemas.microsoft.com/office/drawing/2014/main" id="{FD42278E-7CB3-54FF-D795-4AB333E1A10F}"/>
              </a:ext>
            </a:extLst>
          </p:cNvPr>
          <p:cNvGrpSpPr/>
          <p:nvPr/>
        </p:nvGrpSpPr>
        <p:grpSpPr>
          <a:xfrm>
            <a:off x="970047" y="5080925"/>
            <a:ext cx="2905192" cy="977088"/>
            <a:chOff x="1611786" y="1042736"/>
            <a:chExt cx="2905192" cy="977088"/>
          </a:xfrm>
        </p:grpSpPr>
        <p:sp>
          <p:nvSpPr>
            <p:cNvPr id="30" name="Rectangle 29">
              <a:extLst>
                <a:ext uri="{FF2B5EF4-FFF2-40B4-BE49-F238E27FC236}">
                  <a16:creationId xmlns:a16="http://schemas.microsoft.com/office/drawing/2014/main" id="{1E24D85F-1D32-18FE-ABF4-8063BEF70106}"/>
                </a:ext>
              </a:extLst>
            </p:cNvPr>
            <p:cNvSpPr/>
            <p:nvPr/>
          </p:nvSpPr>
          <p:spPr>
            <a:xfrm>
              <a:off x="1611786" y="1188325"/>
              <a:ext cx="1959962" cy="831499"/>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31" name="TextBox 30">
              <a:extLst>
                <a:ext uri="{FF2B5EF4-FFF2-40B4-BE49-F238E27FC236}">
                  <a16:creationId xmlns:a16="http://schemas.microsoft.com/office/drawing/2014/main" id="{5E68FD10-5F87-1778-32A9-BBB5230002AD}"/>
                </a:ext>
              </a:extLst>
            </p:cNvPr>
            <p:cNvSpPr txBox="1"/>
            <p:nvPr/>
          </p:nvSpPr>
          <p:spPr>
            <a:xfrm>
              <a:off x="2557016" y="1042736"/>
              <a:ext cx="1959962" cy="83149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200" kern="1200" dirty="0"/>
                <a:t>Company Size: 2-10 employees</a:t>
              </a:r>
            </a:p>
          </p:txBody>
        </p:sp>
      </p:grpSp>
      <p:grpSp>
        <p:nvGrpSpPr>
          <p:cNvPr id="32" name="Group 31">
            <a:extLst>
              <a:ext uri="{FF2B5EF4-FFF2-40B4-BE49-F238E27FC236}">
                <a16:creationId xmlns:a16="http://schemas.microsoft.com/office/drawing/2014/main" id="{8C59F81F-A7E1-E8F6-46BE-7C78CEEF0912}"/>
              </a:ext>
            </a:extLst>
          </p:cNvPr>
          <p:cNvGrpSpPr/>
          <p:nvPr/>
        </p:nvGrpSpPr>
        <p:grpSpPr>
          <a:xfrm>
            <a:off x="5022501" y="5129869"/>
            <a:ext cx="2193671" cy="928143"/>
            <a:chOff x="4922934" y="1091681"/>
            <a:chExt cx="2193671" cy="928143"/>
          </a:xfrm>
        </p:grpSpPr>
        <p:sp>
          <p:nvSpPr>
            <p:cNvPr id="33" name="Rectangle 32">
              <a:extLst>
                <a:ext uri="{FF2B5EF4-FFF2-40B4-BE49-F238E27FC236}">
                  <a16:creationId xmlns:a16="http://schemas.microsoft.com/office/drawing/2014/main" id="{A0EF0CE0-B4D8-9595-F464-67D7846AF3BC}"/>
                </a:ext>
              </a:extLst>
            </p:cNvPr>
            <p:cNvSpPr/>
            <p:nvPr/>
          </p:nvSpPr>
          <p:spPr>
            <a:xfrm>
              <a:off x="4922934" y="1188325"/>
              <a:ext cx="1959962" cy="831499"/>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34" name="TextBox 33">
              <a:extLst>
                <a:ext uri="{FF2B5EF4-FFF2-40B4-BE49-F238E27FC236}">
                  <a16:creationId xmlns:a16="http://schemas.microsoft.com/office/drawing/2014/main" id="{C29DED79-315F-A44E-3177-DCA7E46B7751}"/>
                </a:ext>
              </a:extLst>
            </p:cNvPr>
            <p:cNvSpPr txBox="1"/>
            <p:nvPr/>
          </p:nvSpPr>
          <p:spPr>
            <a:xfrm>
              <a:off x="5156643" y="1091681"/>
              <a:ext cx="1959962" cy="83149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200" kern="1200" dirty="0"/>
                <a:t>Social Media Presence across Instagram, Commercial Website and LinkedIn, Facebook</a:t>
              </a:r>
            </a:p>
          </p:txBody>
        </p:sp>
      </p:grpSp>
      <p:grpSp>
        <p:nvGrpSpPr>
          <p:cNvPr id="35" name="Group 34">
            <a:extLst>
              <a:ext uri="{FF2B5EF4-FFF2-40B4-BE49-F238E27FC236}">
                <a16:creationId xmlns:a16="http://schemas.microsoft.com/office/drawing/2014/main" id="{7FC4956A-D6E9-A3AE-14C1-C2CF52C980DD}"/>
              </a:ext>
            </a:extLst>
          </p:cNvPr>
          <p:cNvGrpSpPr/>
          <p:nvPr/>
        </p:nvGrpSpPr>
        <p:grpSpPr>
          <a:xfrm>
            <a:off x="9178864" y="5043165"/>
            <a:ext cx="1959962" cy="1038445"/>
            <a:chOff x="8234082" y="981379"/>
            <a:chExt cx="1959962" cy="1038445"/>
          </a:xfrm>
        </p:grpSpPr>
        <p:sp>
          <p:nvSpPr>
            <p:cNvPr id="36" name="Rectangle 35">
              <a:extLst>
                <a:ext uri="{FF2B5EF4-FFF2-40B4-BE49-F238E27FC236}">
                  <a16:creationId xmlns:a16="http://schemas.microsoft.com/office/drawing/2014/main" id="{CB8DEAE9-2D73-B5BB-1622-91FB09C004D5}"/>
                </a:ext>
              </a:extLst>
            </p:cNvPr>
            <p:cNvSpPr/>
            <p:nvPr/>
          </p:nvSpPr>
          <p:spPr>
            <a:xfrm>
              <a:off x="8234082" y="1188325"/>
              <a:ext cx="1959962" cy="831499"/>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37" name="TextBox 36">
              <a:extLst>
                <a:ext uri="{FF2B5EF4-FFF2-40B4-BE49-F238E27FC236}">
                  <a16:creationId xmlns:a16="http://schemas.microsoft.com/office/drawing/2014/main" id="{26B7B02C-E1E6-5409-CDCD-F71A5C4AD223}"/>
                </a:ext>
              </a:extLst>
            </p:cNvPr>
            <p:cNvSpPr txBox="1"/>
            <p:nvPr/>
          </p:nvSpPr>
          <p:spPr>
            <a:xfrm>
              <a:off x="8234082" y="981379"/>
              <a:ext cx="1959962" cy="83149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l" defTabSz="577850">
                <a:lnSpc>
                  <a:spcPct val="100000"/>
                </a:lnSpc>
                <a:spcBef>
                  <a:spcPct val="0"/>
                </a:spcBef>
                <a:spcAft>
                  <a:spcPct val="35000"/>
                </a:spcAft>
                <a:buNone/>
              </a:pPr>
              <a:r>
                <a:rPr lang="en-US" sz="1200" kern="1200" dirty="0">
                  <a:solidFill>
                    <a:schemeClr val="tx1"/>
                  </a:solidFill>
                </a:rPr>
                <a:t>Contact info : </a:t>
              </a:r>
              <a:r>
                <a:rPr lang="en-US" sz="1200" b="0" i="0" kern="1200" dirty="0">
                  <a:solidFill>
                    <a:schemeClr val="tx1"/>
                  </a:solidFill>
                  <a:hlinkClick r:id="rId2">
                    <a:extLst>
                      <a:ext uri="{A12FA001-AC4F-418D-AE19-62706E023703}">
                        <ahyp:hlinkClr xmlns:ahyp="http://schemas.microsoft.com/office/drawing/2018/hyperlinkcolor" val="tx"/>
                      </a:ext>
                    </a:extLst>
                  </a:hlinkClick>
                </a:rPr>
                <a:t>315-901-2990</a:t>
              </a:r>
              <a:r>
                <a:rPr lang="en-US" sz="1200" b="0" i="0" kern="1200" dirty="0">
                  <a:solidFill>
                    <a:schemeClr val="tx1"/>
                  </a:solidFill>
                </a:rPr>
                <a:t>, </a:t>
              </a:r>
              <a:r>
                <a:rPr lang="en-US" sz="1200" b="0" i="0" kern="1200" dirty="0">
                  <a:solidFill>
                    <a:schemeClr val="tx1"/>
                  </a:solidFill>
                  <a:hlinkClick r:id="rId3">
                    <a:extLst>
                      <a:ext uri="{A12FA001-AC4F-418D-AE19-62706E023703}">
                        <ahyp:hlinkClr xmlns:ahyp="http://schemas.microsoft.com/office/drawing/2018/hyperlinkcolor" val="tx"/>
                      </a:ext>
                    </a:extLst>
                  </a:hlinkClick>
                </a:rPr>
                <a:t>hiteasyracuse@gmail.com</a:t>
              </a:r>
              <a:endParaRPr lang="en-US" sz="1200" kern="1200" dirty="0">
                <a:solidFill>
                  <a:schemeClr val="tx1"/>
                </a:solidFill>
              </a:endParaRPr>
            </a:p>
          </p:txBody>
        </p:sp>
      </p:grpSp>
      <p:pic>
        <p:nvPicPr>
          <p:cNvPr id="39" name="Graphic 38" descr="Marker with solid fill">
            <a:extLst>
              <a:ext uri="{FF2B5EF4-FFF2-40B4-BE49-F238E27FC236}">
                <a16:creationId xmlns:a16="http://schemas.microsoft.com/office/drawing/2014/main" id="{04844306-4112-2E2F-55F5-1DC3AE54CAC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50790" y="3546248"/>
            <a:ext cx="914400" cy="914400"/>
          </a:xfrm>
          <a:prstGeom prst="rect">
            <a:avLst/>
          </a:prstGeom>
        </p:spPr>
      </p:pic>
      <p:pic>
        <p:nvPicPr>
          <p:cNvPr id="41" name="Graphic 40" descr="Food Safety with solid fill">
            <a:extLst>
              <a:ext uri="{FF2B5EF4-FFF2-40B4-BE49-F238E27FC236}">
                <a16:creationId xmlns:a16="http://schemas.microsoft.com/office/drawing/2014/main" id="{C1421A45-9FC9-43F9-5C3D-1C9F57DF589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391595" y="3484700"/>
            <a:ext cx="914400" cy="914400"/>
          </a:xfrm>
          <a:prstGeom prst="rect">
            <a:avLst/>
          </a:prstGeom>
        </p:spPr>
      </p:pic>
      <p:pic>
        <p:nvPicPr>
          <p:cNvPr id="43" name="Graphic 42" descr="Daily calendar with solid fill">
            <a:extLst>
              <a:ext uri="{FF2B5EF4-FFF2-40B4-BE49-F238E27FC236}">
                <a16:creationId xmlns:a16="http://schemas.microsoft.com/office/drawing/2014/main" id="{A60EC2A0-2712-AB74-3065-5076E320BA0C}"/>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264464" y="3526150"/>
            <a:ext cx="831499" cy="831499"/>
          </a:xfrm>
          <a:prstGeom prst="rect">
            <a:avLst/>
          </a:prstGeom>
        </p:spPr>
      </p:pic>
      <p:pic>
        <p:nvPicPr>
          <p:cNvPr id="45" name="Graphic 44" descr="Normal Distribution with solid fill">
            <a:extLst>
              <a:ext uri="{FF2B5EF4-FFF2-40B4-BE49-F238E27FC236}">
                <a16:creationId xmlns:a16="http://schemas.microsoft.com/office/drawing/2014/main" id="{F20CCB1B-359D-8082-90F0-BC324393F33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132722" y="5129869"/>
            <a:ext cx="782555" cy="782555"/>
          </a:xfrm>
          <a:prstGeom prst="rect">
            <a:avLst/>
          </a:prstGeom>
        </p:spPr>
      </p:pic>
      <p:pic>
        <p:nvPicPr>
          <p:cNvPr id="47" name="Graphic 46" descr="Connections with solid fill">
            <a:extLst>
              <a:ext uri="{FF2B5EF4-FFF2-40B4-BE49-F238E27FC236}">
                <a16:creationId xmlns:a16="http://schemas.microsoft.com/office/drawing/2014/main" id="{628E6154-6B95-0309-99D2-BBCF6DF0834F}"/>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436894" y="5187878"/>
            <a:ext cx="686786" cy="686786"/>
          </a:xfrm>
          <a:prstGeom prst="rect">
            <a:avLst/>
          </a:prstGeom>
        </p:spPr>
      </p:pic>
      <p:pic>
        <p:nvPicPr>
          <p:cNvPr id="49" name="Graphic 48" descr="Address Book with solid fill">
            <a:extLst>
              <a:ext uri="{FF2B5EF4-FFF2-40B4-BE49-F238E27FC236}">
                <a16:creationId xmlns:a16="http://schemas.microsoft.com/office/drawing/2014/main" id="{85AB1A80-D033-C12A-B8BF-A337066F16C0}"/>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8264464" y="5043164"/>
            <a:ext cx="831500" cy="831500"/>
          </a:xfrm>
          <a:prstGeom prst="rect">
            <a:avLst/>
          </a:prstGeom>
        </p:spPr>
      </p:pic>
    </p:spTree>
    <p:extLst>
      <p:ext uri="{BB962C8B-B14F-4D97-AF65-F5344CB8AC3E}">
        <p14:creationId xmlns:p14="http://schemas.microsoft.com/office/powerpoint/2010/main" val="20044089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22993A9-780F-5146-4099-A62946FAE874}"/>
              </a:ext>
            </a:extLst>
          </p:cNvPr>
          <p:cNvSpPr>
            <a:spLocks noGrp="1"/>
          </p:cNvSpPr>
          <p:nvPr>
            <p:ph type="sldNum" sz="quarter" idx="12"/>
          </p:nvPr>
        </p:nvSpPr>
        <p:spPr/>
        <p:txBody>
          <a:bodyPr/>
          <a:lstStyle/>
          <a:p>
            <a:fld id="{C68AC1EC-23E2-4F0E-A5A4-674EC8DB954E}" type="slidenum">
              <a:rPr lang="en-US" smtClean="0"/>
              <a:t>20</a:t>
            </a:fld>
            <a:endParaRPr lang="en-US"/>
          </a:p>
        </p:txBody>
      </p:sp>
      <p:pic>
        <p:nvPicPr>
          <p:cNvPr id="6" name="Picture 5">
            <a:extLst>
              <a:ext uri="{FF2B5EF4-FFF2-40B4-BE49-F238E27FC236}">
                <a16:creationId xmlns:a16="http://schemas.microsoft.com/office/drawing/2014/main" id="{06ACFE5A-7990-73CE-A690-70A7E506CEAB}"/>
              </a:ext>
            </a:extLst>
          </p:cNvPr>
          <p:cNvPicPr>
            <a:picLocks noChangeAspect="1"/>
          </p:cNvPicPr>
          <p:nvPr/>
        </p:nvPicPr>
        <p:blipFill>
          <a:blip r:embed="rId2"/>
          <a:stretch>
            <a:fillRect/>
          </a:stretch>
        </p:blipFill>
        <p:spPr>
          <a:xfrm>
            <a:off x="0" y="-88490"/>
            <a:ext cx="12191999" cy="7030064"/>
          </a:xfrm>
          <a:prstGeom prst="rect">
            <a:avLst/>
          </a:prstGeom>
        </p:spPr>
      </p:pic>
    </p:spTree>
    <p:extLst>
      <p:ext uri="{BB962C8B-B14F-4D97-AF65-F5344CB8AC3E}">
        <p14:creationId xmlns:p14="http://schemas.microsoft.com/office/powerpoint/2010/main" val="37748639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323E875-8F68-01B6-701A-9DC4D251F11D}"/>
              </a:ext>
            </a:extLst>
          </p:cNvPr>
          <p:cNvSpPr txBox="1"/>
          <p:nvPr/>
        </p:nvSpPr>
        <p:spPr>
          <a:xfrm>
            <a:off x="630384" y="112004"/>
            <a:ext cx="10449784" cy="634973"/>
          </a:xfrm>
          <a:prstGeom prst="rect">
            <a:avLst/>
          </a:prstGeom>
        </p:spPr>
        <p:txBody>
          <a:bodyPr vert="horz" lIns="91440" tIns="45720" rIns="91440" bIns="45720" rtlCol="0" anchor="b">
            <a:normAutofit/>
          </a:bodyPr>
          <a:lstStyle/>
          <a:p>
            <a:pPr algn="ctr">
              <a:spcBef>
                <a:spcPct val="0"/>
              </a:spcBef>
              <a:spcAft>
                <a:spcPts val="600"/>
              </a:spcAft>
            </a:pPr>
            <a:r>
              <a:rPr lang="en-US" sz="3200" kern="1200" dirty="0">
                <a:solidFill>
                  <a:schemeClr val="tx2"/>
                </a:solidFill>
                <a:latin typeface="AkayaTelivigala" pitchFamily="2" charset="77"/>
                <a:ea typeface="+mj-ea"/>
                <a:cs typeface="AkayaTelivigala" pitchFamily="2" charset="77"/>
              </a:rPr>
              <a:t>HI TEA CAFÉ TARGET  MARKET</a:t>
            </a:r>
          </a:p>
        </p:txBody>
      </p:sp>
      <p:pic>
        <p:nvPicPr>
          <p:cNvPr id="1026" name="Picture 2" descr="Portrait of a female college student stock photo (167501) - YouWorkForThem">
            <a:extLst>
              <a:ext uri="{FF2B5EF4-FFF2-40B4-BE49-F238E27FC236}">
                <a16:creationId xmlns:a16="http://schemas.microsoft.com/office/drawing/2014/main" id="{9AB0D0C9-5AD3-C06B-F394-E9EB9271881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903" r="1404" b="1"/>
          <a:stretch/>
        </p:blipFill>
        <p:spPr bwMode="auto">
          <a:xfrm>
            <a:off x="2069315" y="858982"/>
            <a:ext cx="2468899" cy="1992889"/>
          </a:xfrm>
          <a:prstGeom prst="rect">
            <a:avLst/>
          </a:prstGeom>
          <a:solidFill>
            <a:srgbClr val="FFFFFF"/>
          </a:solidFill>
        </p:spPr>
      </p:pic>
      <p:pic>
        <p:nvPicPr>
          <p:cNvPr id="8" name="Picture 4" descr="Male professional working on laptop at office stock photo">
            <a:extLst>
              <a:ext uri="{FF2B5EF4-FFF2-40B4-BE49-F238E27FC236}">
                <a16:creationId xmlns:a16="http://schemas.microsoft.com/office/drawing/2014/main" id="{65138557-9F0F-5751-9E23-FBADD92CEDA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168" r="1" b="1"/>
          <a:stretch/>
        </p:blipFill>
        <p:spPr bwMode="auto">
          <a:xfrm>
            <a:off x="7653788" y="862313"/>
            <a:ext cx="2468899" cy="1989558"/>
          </a:xfrm>
          <a:prstGeom prst="rect">
            <a:avLst/>
          </a:prstGeom>
          <a:solidFill>
            <a:srgbClr val="FFFFFF"/>
          </a:solidFill>
        </p:spPr>
      </p:pic>
      <p:sp>
        <p:nvSpPr>
          <p:cNvPr id="6" name="Slide Number Placeholder 5">
            <a:extLst>
              <a:ext uri="{FF2B5EF4-FFF2-40B4-BE49-F238E27FC236}">
                <a16:creationId xmlns:a16="http://schemas.microsoft.com/office/drawing/2014/main" id="{E62D48A8-FD8C-B283-14DB-D119D3042A5E}"/>
              </a:ext>
            </a:extLst>
          </p:cNvPr>
          <p:cNvSpPr>
            <a:spLocks noGrp="1"/>
          </p:cNvSpPr>
          <p:nvPr>
            <p:ph type="sldNum" sz="quarter" idx="12"/>
          </p:nvPr>
        </p:nvSpPr>
        <p:spPr>
          <a:xfrm>
            <a:off x="11429999" y="6356350"/>
            <a:ext cx="521207" cy="365125"/>
          </a:xfrm>
        </p:spPr>
        <p:txBody>
          <a:bodyPr vert="horz" lIns="91440" tIns="45720" rIns="91440" bIns="45720" rtlCol="0" anchor="ctr">
            <a:normAutofit/>
          </a:bodyPr>
          <a:lstStyle/>
          <a:p>
            <a:pPr>
              <a:spcAft>
                <a:spcPts val="600"/>
              </a:spcAft>
            </a:pPr>
            <a:fld id="{C68AC1EC-23E2-4F0E-A5A4-674EC8DB954E}" type="slidenum">
              <a:rPr lang="en-US" smtClean="0"/>
              <a:pPr>
                <a:spcAft>
                  <a:spcPts val="600"/>
                </a:spcAft>
              </a:pPr>
              <a:t>3</a:t>
            </a:fld>
            <a:endParaRPr lang="en-US"/>
          </a:p>
        </p:txBody>
      </p:sp>
      <p:graphicFrame>
        <p:nvGraphicFramePr>
          <p:cNvPr id="11" name="Table 10">
            <a:extLst>
              <a:ext uri="{FF2B5EF4-FFF2-40B4-BE49-F238E27FC236}">
                <a16:creationId xmlns:a16="http://schemas.microsoft.com/office/drawing/2014/main" id="{025E1F44-AF79-8309-CC07-EDE38CD10C02}"/>
              </a:ext>
            </a:extLst>
          </p:cNvPr>
          <p:cNvGraphicFramePr>
            <a:graphicFrameLocks noGrp="1"/>
          </p:cNvGraphicFramePr>
          <p:nvPr>
            <p:extLst>
              <p:ext uri="{D42A27DB-BD31-4B8C-83A1-F6EECF244321}">
                <p14:modId xmlns:p14="http://schemas.microsoft.com/office/powerpoint/2010/main" val="53752105"/>
              </p:ext>
            </p:extLst>
          </p:nvPr>
        </p:nvGraphicFramePr>
        <p:xfrm>
          <a:off x="630384" y="3075880"/>
          <a:ext cx="4668979" cy="3108960"/>
        </p:xfrm>
        <a:graphic>
          <a:graphicData uri="http://schemas.openxmlformats.org/drawingml/2006/table">
            <a:tbl>
              <a:tblPr firstRow="1" bandRow="1">
                <a:tableStyleId>{5C22544A-7EE6-4342-B048-85BDC9FD1C3A}</a:tableStyleId>
              </a:tblPr>
              <a:tblGrid>
                <a:gridCol w="1427016">
                  <a:extLst>
                    <a:ext uri="{9D8B030D-6E8A-4147-A177-3AD203B41FA5}">
                      <a16:colId xmlns:a16="http://schemas.microsoft.com/office/drawing/2014/main" val="1189724720"/>
                    </a:ext>
                  </a:extLst>
                </a:gridCol>
                <a:gridCol w="3241963">
                  <a:extLst>
                    <a:ext uri="{9D8B030D-6E8A-4147-A177-3AD203B41FA5}">
                      <a16:colId xmlns:a16="http://schemas.microsoft.com/office/drawing/2014/main" val="2562741102"/>
                    </a:ext>
                  </a:extLst>
                </a:gridCol>
              </a:tblGrid>
              <a:tr h="201856">
                <a:tc>
                  <a:txBody>
                    <a:bodyPr/>
                    <a:lstStyle/>
                    <a:p>
                      <a:r>
                        <a:rPr lang="en-US" sz="1200" dirty="0"/>
                        <a:t>Name</a:t>
                      </a:r>
                    </a:p>
                  </a:txBody>
                  <a:tcPr/>
                </a:tc>
                <a:tc>
                  <a:txBody>
                    <a:bodyPr/>
                    <a:lstStyle/>
                    <a:p>
                      <a:r>
                        <a:rPr lang="en-US" sz="1200" dirty="0"/>
                        <a:t>Emily </a:t>
                      </a:r>
                    </a:p>
                  </a:txBody>
                  <a:tcPr/>
                </a:tc>
                <a:extLst>
                  <a:ext uri="{0D108BD9-81ED-4DB2-BD59-A6C34878D82A}">
                    <a16:rowId xmlns:a16="http://schemas.microsoft.com/office/drawing/2014/main" val="429981630"/>
                  </a:ext>
                </a:extLst>
              </a:tr>
              <a:tr h="201856">
                <a:tc>
                  <a:txBody>
                    <a:bodyPr/>
                    <a:lstStyle/>
                    <a:p>
                      <a:r>
                        <a:rPr lang="en-US" sz="1200" dirty="0"/>
                        <a:t>Age</a:t>
                      </a:r>
                    </a:p>
                  </a:txBody>
                  <a:tcPr/>
                </a:tc>
                <a:tc>
                  <a:txBody>
                    <a:bodyPr/>
                    <a:lstStyle/>
                    <a:p>
                      <a:r>
                        <a:rPr lang="en-US" sz="1200" dirty="0"/>
                        <a:t>22-year old</a:t>
                      </a:r>
                    </a:p>
                  </a:txBody>
                  <a:tcPr/>
                </a:tc>
                <a:extLst>
                  <a:ext uri="{0D108BD9-81ED-4DB2-BD59-A6C34878D82A}">
                    <a16:rowId xmlns:a16="http://schemas.microsoft.com/office/drawing/2014/main" val="899933142"/>
                  </a:ext>
                </a:extLst>
              </a:tr>
              <a:tr h="201856">
                <a:tc>
                  <a:txBody>
                    <a:bodyPr/>
                    <a:lstStyle/>
                    <a:p>
                      <a:r>
                        <a:rPr lang="en-US" sz="1200" dirty="0"/>
                        <a:t>Occupation</a:t>
                      </a:r>
                    </a:p>
                  </a:txBody>
                  <a:tcPr/>
                </a:tc>
                <a:tc>
                  <a:txBody>
                    <a:bodyPr/>
                    <a:lstStyle/>
                    <a:p>
                      <a:r>
                        <a:rPr lang="en-US" sz="1200" dirty="0"/>
                        <a:t>Masters Student at SU</a:t>
                      </a:r>
                    </a:p>
                  </a:txBody>
                  <a:tcPr/>
                </a:tc>
                <a:extLst>
                  <a:ext uri="{0D108BD9-81ED-4DB2-BD59-A6C34878D82A}">
                    <a16:rowId xmlns:a16="http://schemas.microsoft.com/office/drawing/2014/main" val="3569830271"/>
                  </a:ext>
                </a:extLst>
              </a:tr>
              <a:tr h="201856">
                <a:tc>
                  <a:txBody>
                    <a:bodyPr/>
                    <a:lstStyle/>
                    <a:p>
                      <a:r>
                        <a:rPr lang="en-US" sz="1200" dirty="0"/>
                        <a:t>Relationship Status</a:t>
                      </a:r>
                    </a:p>
                  </a:txBody>
                  <a:tcPr/>
                </a:tc>
                <a:tc>
                  <a:txBody>
                    <a:bodyPr/>
                    <a:lstStyle/>
                    <a:p>
                      <a:r>
                        <a:rPr lang="en-US" sz="1200" dirty="0"/>
                        <a:t>Single</a:t>
                      </a:r>
                    </a:p>
                  </a:txBody>
                  <a:tcPr/>
                </a:tc>
                <a:extLst>
                  <a:ext uri="{0D108BD9-81ED-4DB2-BD59-A6C34878D82A}">
                    <a16:rowId xmlns:a16="http://schemas.microsoft.com/office/drawing/2014/main" val="571708076"/>
                  </a:ext>
                </a:extLst>
              </a:tr>
              <a:tr h="201856">
                <a:tc>
                  <a:txBody>
                    <a:bodyPr/>
                    <a:lstStyle/>
                    <a:p>
                      <a:r>
                        <a:rPr lang="en-US" sz="1200" dirty="0"/>
                        <a:t>Goals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To enjoy trendy and delicious drinks while socializing with friends. Keep up with popular and </a:t>
                      </a:r>
                      <a:r>
                        <a:rPr lang="en-US" sz="1200" dirty="0" err="1"/>
                        <a:t>Instagrammable</a:t>
                      </a:r>
                      <a:r>
                        <a:rPr lang="en-US" sz="1200" dirty="0"/>
                        <a:t> food and beverage spots. </a:t>
                      </a:r>
                    </a:p>
                  </a:txBody>
                  <a:tcPr/>
                </a:tc>
                <a:extLst>
                  <a:ext uri="{0D108BD9-81ED-4DB2-BD59-A6C34878D82A}">
                    <a16:rowId xmlns:a16="http://schemas.microsoft.com/office/drawing/2014/main" val="1643409167"/>
                  </a:ext>
                </a:extLst>
              </a:tr>
              <a:tr h="201856">
                <a:tc>
                  <a:txBody>
                    <a:bodyPr/>
                    <a:lstStyle/>
                    <a:p>
                      <a:r>
                        <a:rPr lang="en-US" sz="1200" dirty="0"/>
                        <a:t>Hobbies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Sports, blogging, photography, exploring new food spots </a:t>
                      </a:r>
                    </a:p>
                  </a:txBody>
                  <a:tcPr/>
                </a:tc>
                <a:extLst>
                  <a:ext uri="{0D108BD9-81ED-4DB2-BD59-A6C34878D82A}">
                    <a16:rowId xmlns:a16="http://schemas.microsoft.com/office/drawing/2014/main" val="355393283"/>
                  </a:ext>
                </a:extLst>
              </a:tr>
              <a:tr h="201856">
                <a:tc>
                  <a:txBody>
                    <a:bodyPr/>
                    <a:lstStyle/>
                    <a:p>
                      <a:r>
                        <a:rPr lang="en-US" sz="1200" dirty="0"/>
                        <a:t>Pain Points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Limited budget, seeks value for money, and long queues at popular spots </a:t>
                      </a:r>
                    </a:p>
                  </a:txBody>
                  <a:tcPr/>
                </a:tc>
                <a:extLst>
                  <a:ext uri="{0D108BD9-81ED-4DB2-BD59-A6C34878D82A}">
                    <a16:rowId xmlns:a16="http://schemas.microsoft.com/office/drawing/2014/main" val="3241330454"/>
                  </a:ext>
                </a:extLst>
              </a:tr>
              <a:tr h="201856">
                <a:tc>
                  <a:txBody>
                    <a:bodyPr/>
                    <a:lstStyle/>
                    <a:p>
                      <a:r>
                        <a:rPr lang="en-US" sz="1200" dirty="0"/>
                        <a:t>Other</a:t>
                      </a:r>
                    </a:p>
                  </a:txBody>
                  <a:tcPr/>
                </a:tc>
                <a:tc>
                  <a:txBody>
                    <a:bodyPr/>
                    <a:lstStyle/>
                    <a:p>
                      <a:r>
                        <a:rPr lang="en-US" sz="1200" dirty="0"/>
                        <a:t>Is environmentally conscious and appreciates eco-friendly packaging and initiatives.</a:t>
                      </a:r>
                    </a:p>
                  </a:txBody>
                  <a:tcPr/>
                </a:tc>
                <a:extLst>
                  <a:ext uri="{0D108BD9-81ED-4DB2-BD59-A6C34878D82A}">
                    <a16:rowId xmlns:a16="http://schemas.microsoft.com/office/drawing/2014/main" val="301626465"/>
                  </a:ext>
                </a:extLst>
              </a:tr>
            </a:tbl>
          </a:graphicData>
        </a:graphic>
      </p:graphicFrame>
      <p:graphicFrame>
        <p:nvGraphicFramePr>
          <p:cNvPr id="13" name="Table 12">
            <a:extLst>
              <a:ext uri="{FF2B5EF4-FFF2-40B4-BE49-F238E27FC236}">
                <a16:creationId xmlns:a16="http://schemas.microsoft.com/office/drawing/2014/main" id="{EE4B3DC8-881A-7E73-CFD7-BEA5F76C35E1}"/>
              </a:ext>
            </a:extLst>
          </p:cNvPr>
          <p:cNvGraphicFramePr>
            <a:graphicFrameLocks noGrp="1"/>
          </p:cNvGraphicFramePr>
          <p:nvPr>
            <p:extLst>
              <p:ext uri="{D42A27DB-BD31-4B8C-83A1-F6EECF244321}">
                <p14:modId xmlns:p14="http://schemas.microsoft.com/office/powerpoint/2010/main" val="2704045686"/>
              </p:ext>
            </p:extLst>
          </p:nvPr>
        </p:nvGraphicFramePr>
        <p:xfrm>
          <a:off x="6892637" y="3075880"/>
          <a:ext cx="4668979" cy="3474720"/>
        </p:xfrm>
        <a:graphic>
          <a:graphicData uri="http://schemas.openxmlformats.org/drawingml/2006/table">
            <a:tbl>
              <a:tblPr firstRow="1" bandRow="1">
                <a:tableStyleId>{5C22544A-7EE6-4342-B048-85BDC9FD1C3A}</a:tableStyleId>
              </a:tblPr>
              <a:tblGrid>
                <a:gridCol w="1427016">
                  <a:extLst>
                    <a:ext uri="{9D8B030D-6E8A-4147-A177-3AD203B41FA5}">
                      <a16:colId xmlns:a16="http://schemas.microsoft.com/office/drawing/2014/main" val="1189724720"/>
                    </a:ext>
                  </a:extLst>
                </a:gridCol>
                <a:gridCol w="3241963">
                  <a:extLst>
                    <a:ext uri="{9D8B030D-6E8A-4147-A177-3AD203B41FA5}">
                      <a16:colId xmlns:a16="http://schemas.microsoft.com/office/drawing/2014/main" val="2562741102"/>
                    </a:ext>
                  </a:extLst>
                </a:gridCol>
              </a:tblGrid>
              <a:tr h="201856">
                <a:tc>
                  <a:txBody>
                    <a:bodyPr/>
                    <a:lstStyle/>
                    <a:p>
                      <a:r>
                        <a:rPr lang="en-US" sz="1200" dirty="0"/>
                        <a:t>Name</a:t>
                      </a:r>
                    </a:p>
                  </a:txBody>
                  <a:tcPr/>
                </a:tc>
                <a:tc>
                  <a:txBody>
                    <a:bodyPr/>
                    <a:lstStyle/>
                    <a:p>
                      <a:r>
                        <a:rPr lang="en-US" sz="1200" dirty="0"/>
                        <a:t>Michael</a:t>
                      </a:r>
                    </a:p>
                  </a:txBody>
                  <a:tcPr/>
                </a:tc>
                <a:extLst>
                  <a:ext uri="{0D108BD9-81ED-4DB2-BD59-A6C34878D82A}">
                    <a16:rowId xmlns:a16="http://schemas.microsoft.com/office/drawing/2014/main" val="429981630"/>
                  </a:ext>
                </a:extLst>
              </a:tr>
              <a:tr h="201856">
                <a:tc>
                  <a:txBody>
                    <a:bodyPr/>
                    <a:lstStyle/>
                    <a:p>
                      <a:r>
                        <a:rPr lang="en-US" sz="1200" dirty="0"/>
                        <a:t>Age</a:t>
                      </a:r>
                    </a:p>
                  </a:txBody>
                  <a:tcPr/>
                </a:tc>
                <a:tc>
                  <a:txBody>
                    <a:bodyPr/>
                    <a:lstStyle/>
                    <a:p>
                      <a:r>
                        <a:rPr lang="en-US" sz="1200" dirty="0"/>
                        <a:t>35-year old</a:t>
                      </a:r>
                    </a:p>
                  </a:txBody>
                  <a:tcPr/>
                </a:tc>
                <a:extLst>
                  <a:ext uri="{0D108BD9-81ED-4DB2-BD59-A6C34878D82A}">
                    <a16:rowId xmlns:a16="http://schemas.microsoft.com/office/drawing/2014/main" val="899933142"/>
                  </a:ext>
                </a:extLst>
              </a:tr>
              <a:tr h="201856">
                <a:tc>
                  <a:txBody>
                    <a:bodyPr/>
                    <a:lstStyle/>
                    <a:p>
                      <a:r>
                        <a:rPr lang="en-US" sz="1200" dirty="0"/>
                        <a:t>Occupation</a:t>
                      </a:r>
                    </a:p>
                  </a:txBody>
                  <a:tcPr/>
                </a:tc>
                <a:tc>
                  <a:txBody>
                    <a:bodyPr/>
                    <a:lstStyle/>
                    <a:p>
                      <a:r>
                        <a:rPr lang="en-US" sz="1200" dirty="0"/>
                        <a:t>Working Professional, earns 80,000$/</a:t>
                      </a:r>
                      <a:r>
                        <a:rPr lang="en-US" sz="1200" dirty="0" err="1"/>
                        <a:t>yr</a:t>
                      </a:r>
                      <a:endParaRPr lang="en-US" sz="1200" dirty="0"/>
                    </a:p>
                  </a:txBody>
                  <a:tcPr/>
                </a:tc>
                <a:extLst>
                  <a:ext uri="{0D108BD9-81ED-4DB2-BD59-A6C34878D82A}">
                    <a16:rowId xmlns:a16="http://schemas.microsoft.com/office/drawing/2014/main" val="3569830271"/>
                  </a:ext>
                </a:extLst>
              </a:tr>
              <a:tr h="201856">
                <a:tc>
                  <a:txBody>
                    <a:bodyPr/>
                    <a:lstStyle/>
                    <a:p>
                      <a:r>
                        <a:rPr lang="en-US" sz="1200" dirty="0"/>
                        <a:t>Relationship Status</a:t>
                      </a:r>
                    </a:p>
                  </a:txBody>
                  <a:tcPr/>
                </a:tc>
                <a:tc>
                  <a:txBody>
                    <a:bodyPr/>
                    <a:lstStyle/>
                    <a:p>
                      <a:r>
                        <a:rPr lang="en-US" sz="1200" dirty="0"/>
                        <a:t>Married, father of two</a:t>
                      </a:r>
                    </a:p>
                  </a:txBody>
                  <a:tcPr/>
                </a:tc>
                <a:extLst>
                  <a:ext uri="{0D108BD9-81ED-4DB2-BD59-A6C34878D82A}">
                    <a16:rowId xmlns:a16="http://schemas.microsoft.com/office/drawing/2014/main" val="571708076"/>
                  </a:ext>
                </a:extLst>
              </a:tr>
              <a:tr h="201856">
                <a:tc>
                  <a:txBody>
                    <a:bodyPr/>
                    <a:lstStyle/>
                    <a:p>
                      <a:r>
                        <a:rPr lang="en-US" sz="1200" dirty="0"/>
                        <a:t>Goals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To find a quick and relaxing getaway during breaks; a place that offers a quality, refreshing beverage and can also cater to organize meetings with stakeholders and team members </a:t>
                      </a:r>
                    </a:p>
                  </a:txBody>
                  <a:tcPr/>
                </a:tc>
                <a:extLst>
                  <a:ext uri="{0D108BD9-81ED-4DB2-BD59-A6C34878D82A}">
                    <a16:rowId xmlns:a16="http://schemas.microsoft.com/office/drawing/2014/main" val="1643409167"/>
                  </a:ext>
                </a:extLst>
              </a:tr>
              <a:tr h="201856">
                <a:tc>
                  <a:txBody>
                    <a:bodyPr/>
                    <a:lstStyle/>
                    <a:p>
                      <a:r>
                        <a:rPr lang="en-US" sz="1200" dirty="0"/>
                        <a:t>Hobbies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Golf, reading business journals, content blogging </a:t>
                      </a:r>
                    </a:p>
                  </a:txBody>
                  <a:tcPr/>
                </a:tc>
                <a:extLst>
                  <a:ext uri="{0D108BD9-81ED-4DB2-BD59-A6C34878D82A}">
                    <a16:rowId xmlns:a16="http://schemas.microsoft.com/office/drawing/2014/main" val="355393283"/>
                  </a:ext>
                </a:extLst>
              </a:tr>
              <a:tr h="201856">
                <a:tc>
                  <a:txBody>
                    <a:bodyPr/>
                    <a:lstStyle/>
                    <a:p>
                      <a:r>
                        <a:rPr lang="en-US" sz="1200" dirty="0"/>
                        <a:t>Pain Points</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Needs a quiet but accessible spot for quick meetings or to unwind, with offerings suitable for both adults and kids </a:t>
                      </a:r>
                    </a:p>
                  </a:txBody>
                  <a:tcPr/>
                </a:tc>
                <a:extLst>
                  <a:ext uri="{0D108BD9-81ED-4DB2-BD59-A6C34878D82A}">
                    <a16:rowId xmlns:a16="http://schemas.microsoft.com/office/drawing/2014/main" val="3241330454"/>
                  </a:ext>
                </a:extLst>
              </a:tr>
              <a:tr h="201856">
                <a:tc>
                  <a:txBody>
                    <a:bodyPr/>
                    <a:lstStyle/>
                    <a:p>
                      <a:r>
                        <a:rPr lang="en-US" sz="1200" dirty="0"/>
                        <a:t>Other</a:t>
                      </a:r>
                    </a:p>
                  </a:txBody>
                  <a:tcPr/>
                </a:tc>
                <a:tc>
                  <a:txBody>
                    <a:bodyPr/>
                    <a:lstStyle/>
                    <a:p>
                      <a:r>
                        <a:rPr lang="en-US" sz="1200" dirty="0"/>
                        <a:t>Tea lover and prefers options with nutritional information available. </a:t>
                      </a:r>
                    </a:p>
                  </a:txBody>
                  <a:tcPr/>
                </a:tc>
                <a:extLst>
                  <a:ext uri="{0D108BD9-81ED-4DB2-BD59-A6C34878D82A}">
                    <a16:rowId xmlns:a16="http://schemas.microsoft.com/office/drawing/2014/main" val="301626465"/>
                  </a:ext>
                </a:extLst>
              </a:tr>
            </a:tbl>
          </a:graphicData>
        </a:graphic>
      </p:graphicFrame>
    </p:spTree>
    <p:extLst>
      <p:ext uri="{BB962C8B-B14F-4D97-AF65-F5344CB8AC3E}">
        <p14:creationId xmlns:p14="http://schemas.microsoft.com/office/powerpoint/2010/main" val="3589943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FD537989-9BE7-D571-D62B-6909B11E5980}"/>
              </a:ext>
            </a:extLst>
          </p:cNvPr>
          <p:cNvSpPr txBox="1"/>
          <p:nvPr/>
        </p:nvSpPr>
        <p:spPr>
          <a:xfrm>
            <a:off x="86658" y="155866"/>
            <a:ext cx="12018683" cy="3282805"/>
          </a:xfrm>
          <a:prstGeom prst="rect">
            <a:avLst/>
          </a:prstGeom>
        </p:spPr>
        <p:txBody>
          <a:bodyPr vert="horz" lIns="91440" tIns="45720" rIns="91440" bIns="45720" rtlCol="0" anchor="b">
            <a:normAutofit lnSpcReduction="10000"/>
          </a:bodyPr>
          <a:lstStyle/>
          <a:p>
            <a:pPr>
              <a:lnSpc>
                <a:spcPct val="110000"/>
              </a:lnSpc>
              <a:spcBef>
                <a:spcPts val="1000"/>
              </a:spcBef>
            </a:pPr>
            <a:r>
              <a:rPr lang="en-US" b="1" u="sng" kern="1200" dirty="0">
                <a:latin typeface="AkayaTelivigala" pitchFamily="2" charset="77"/>
                <a:cs typeface="AkayaTelivigala" pitchFamily="2" charset="77"/>
              </a:rPr>
              <a:t>Research Motivation</a:t>
            </a:r>
            <a:r>
              <a:rPr lang="en-US" b="1" kern="1200" dirty="0">
                <a:latin typeface="AkayaTelivigala" pitchFamily="2" charset="77"/>
                <a:cs typeface="AkayaTelivigala" pitchFamily="2" charset="77"/>
              </a:rPr>
              <a:t>: Focus on Instagram</a:t>
            </a:r>
          </a:p>
          <a:p>
            <a:pPr>
              <a:lnSpc>
                <a:spcPct val="110000"/>
              </a:lnSpc>
              <a:spcBef>
                <a:spcPts val="1000"/>
              </a:spcBef>
            </a:pPr>
            <a:r>
              <a:rPr lang="en-US" sz="1400" b="1" u="sng" kern="1200" dirty="0">
                <a:effectLst/>
                <a:latin typeface="AkayaTelivigala" pitchFamily="2" charset="77"/>
                <a:cs typeface="AkayaTelivigala" pitchFamily="2" charset="77"/>
              </a:rPr>
              <a:t>Brand Strategy Evaluation</a:t>
            </a:r>
            <a:r>
              <a:rPr lang="en-US" sz="1400" kern="1200" dirty="0">
                <a:effectLst/>
                <a:latin typeface="AkayaTelivigala" pitchFamily="2" charset="77"/>
                <a:cs typeface="AkayaTelivigala" pitchFamily="2" charset="77"/>
              </a:rPr>
              <a:t>: Analyzing Hi Tea’s branding, such as its social media presence, as seen in the screenshot, can reveal the effectiveness of its strategies and offer lessons on building brand loyalty and engagement.</a:t>
            </a:r>
            <a:endParaRPr lang="en-US" sz="1400" b="1" kern="1200" dirty="0">
              <a:latin typeface="AkayaTelivigala" pitchFamily="2" charset="77"/>
              <a:cs typeface="AkayaTelivigala" pitchFamily="2" charset="77"/>
            </a:endParaRPr>
          </a:p>
          <a:p>
            <a:pPr>
              <a:lnSpc>
                <a:spcPct val="110000"/>
              </a:lnSpc>
              <a:spcBef>
                <a:spcPts val="1000"/>
              </a:spcBef>
            </a:pPr>
            <a:r>
              <a:rPr lang="en-US" sz="1400" b="1" u="sng" kern="1200" dirty="0">
                <a:effectLst/>
                <a:latin typeface="AkayaTelivigala" pitchFamily="2" charset="77"/>
                <a:cs typeface="AkayaTelivigala" pitchFamily="2" charset="77"/>
              </a:rPr>
              <a:t>Brand Image and Identity</a:t>
            </a:r>
            <a:r>
              <a:rPr lang="en-US" sz="1400" kern="1200" dirty="0">
                <a:effectLst/>
                <a:latin typeface="AkayaTelivigala" pitchFamily="2" charset="77"/>
                <a:cs typeface="AkayaTelivigala" pitchFamily="2" charset="77"/>
              </a:rPr>
              <a:t>: Examine the brand image and identity in motivating consumer behavior.  A strong brand identity can evoke emotions and create a sense of belonging, which motivates consumers to engage with a brand.</a:t>
            </a:r>
            <a:endParaRPr lang="en-US" sz="1400" b="1" u="sng" dirty="0">
              <a:latin typeface="AkayaTelivigala" pitchFamily="2" charset="77"/>
              <a:cs typeface="AkayaTelivigala" pitchFamily="2" charset="77"/>
            </a:endParaRPr>
          </a:p>
          <a:p>
            <a:r>
              <a:rPr lang="en-US" sz="1400" b="1" u="sng" dirty="0">
                <a:latin typeface="AkayaTelivigala" pitchFamily="2" charset="77"/>
                <a:cs typeface="AkayaTelivigala" pitchFamily="2" charset="77"/>
              </a:rPr>
              <a:t>_____________________________________________________________________________________________________________________________________</a:t>
            </a:r>
          </a:p>
          <a:p>
            <a:endParaRPr lang="en-US" sz="1400" b="1" u="sng" dirty="0">
              <a:latin typeface="AkayaTelivigala" pitchFamily="2" charset="77"/>
              <a:cs typeface="AkayaTelivigala" pitchFamily="2" charset="77"/>
            </a:endParaRPr>
          </a:p>
          <a:p>
            <a:r>
              <a:rPr lang="en-US" sz="1600" b="1" u="sng" dirty="0">
                <a:latin typeface="AkayaTelivigala" pitchFamily="2" charset="77"/>
                <a:cs typeface="AkayaTelivigala" pitchFamily="2" charset="77"/>
              </a:rPr>
              <a:t>Current and Potential Competitors</a:t>
            </a:r>
            <a:r>
              <a:rPr lang="en-US" sz="1600" dirty="0">
                <a:latin typeface="AkayaTelivigala" pitchFamily="2" charset="77"/>
                <a:cs typeface="AkayaTelivigala" pitchFamily="2" charset="77"/>
              </a:rPr>
              <a:t>:</a:t>
            </a:r>
            <a:r>
              <a:rPr lang="en-US" sz="1400" dirty="0">
                <a:latin typeface="AkayaTelivigala" pitchFamily="2" charset="77"/>
                <a:cs typeface="AkayaTelivigala" pitchFamily="2" charset="77"/>
              </a:rPr>
              <a:t> Faces competition from GongCha, Taichi, and Peaks Coffee, which also offers a selection of bubble tea, coffee, and food options.</a:t>
            </a:r>
          </a:p>
          <a:p>
            <a:pPr algn="l"/>
            <a:endParaRPr lang="en-US" sz="1400" dirty="0">
              <a:latin typeface="AkayaTelivigala" pitchFamily="2" charset="77"/>
              <a:cs typeface="AkayaTelivigala" pitchFamily="2" charset="77"/>
            </a:endParaRPr>
          </a:p>
          <a:p>
            <a:pPr algn="l"/>
            <a:r>
              <a:rPr lang="en-US" sz="1600" b="1" u="sng" dirty="0">
                <a:latin typeface="AkayaTelivigala" pitchFamily="2" charset="77"/>
                <a:cs typeface="AkayaTelivigala" pitchFamily="2" charset="77"/>
              </a:rPr>
              <a:t>Market Position and Unique Selling Points</a:t>
            </a:r>
            <a:r>
              <a:rPr lang="en-US" sz="1600" dirty="0">
                <a:latin typeface="AkayaTelivigala" pitchFamily="2" charset="77"/>
                <a:cs typeface="AkayaTelivigala" pitchFamily="2" charset="77"/>
              </a:rPr>
              <a:t>:</a:t>
            </a:r>
            <a:r>
              <a:rPr lang="en-US" sz="1400" dirty="0">
                <a:latin typeface="AkayaTelivigala" pitchFamily="2" charset="77"/>
                <a:cs typeface="AkayaTelivigala" pitchFamily="2" charset="77"/>
              </a:rPr>
              <a:t> </a:t>
            </a:r>
            <a:r>
              <a:rPr lang="en-US" sz="1400" b="0" i="0" dirty="0">
                <a:effectLst/>
                <a:latin typeface="AkayaTelivigala" pitchFamily="2" charset="77"/>
                <a:cs typeface="AkayaTelivigala" pitchFamily="2" charset="77"/>
              </a:rPr>
              <a:t>Hi Tea’s diverse menu positions it uniquely, catering to a broad taste palette.</a:t>
            </a:r>
          </a:p>
          <a:p>
            <a:pPr algn="l"/>
            <a:endParaRPr lang="en-US" sz="1400" dirty="0">
              <a:latin typeface="AkayaTelivigala" pitchFamily="2" charset="77"/>
              <a:cs typeface="AkayaTelivigala" pitchFamily="2" charset="77"/>
            </a:endParaRPr>
          </a:p>
          <a:p>
            <a:pPr algn="l"/>
            <a:r>
              <a:rPr lang="en-US" sz="1600" b="1" u="sng" dirty="0">
                <a:latin typeface="AkayaTelivigala" pitchFamily="2" charset="77"/>
                <a:cs typeface="AkayaTelivigala" pitchFamily="2" charset="77"/>
              </a:rPr>
              <a:t>Competitors - Digital Presence</a:t>
            </a:r>
            <a:r>
              <a:rPr lang="en-US" sz="1600" dirty="0">
                <a:latin typeface="AkayaTelivigala" pitchFamily="2" charset="77"/>
                <a:cs typeface="AkayaTelivigala" pitchFamily="2" charset="77"/>
              </a:rPr>
              <a:t>: </a:t>
            </a:r>
            <a:r>
              <a:rPr lang="en-US" sz="1400" dirty="0" err="1">
                <a:latin typeface="AkayaTelivigala" pitchFamily="2" charset="77"/>
                <a:cs typeface="AkayaTelivigala" pitchFamily="2" charset="77"/>
              </a:rPr>
              <a:t>Gongcha</a:t>
            </a:r>
            <a:r>
              <a:rPr lang="en-US" sz="1400" dirty="0">
                <a:latin typeface="AkayaTelivigala" pitchFamily="2" charset="77"/>
                <a:cs typeface="AkayaTelivigala" pitchFamily="2" charset="77"/>
              </a:rPr>
              <a:t>, Tai Chi Bubble Tea, Peaks Coffee Co.</a:t>
            </a:r>
            <a:endParaRPr lang="en-US" sz="1400" i="0" dirty="0">
              <a:effectLst/>
              <a:latin typeface="AkayaTelivigala" pitchFamily="2" charset="77"/>
              <a:cs typeface="AkayaTelivigala" pitchFamily="2" charset="77"/>
            </a:endParaRPr>
          </a:p>
          <a:p>
            <a:pPr algn="l"/>
            <a:endParaRPr lang="en-US" sz="1400" b="0" i="0" dirty="0">
              <a:solidFill>
                <a:srgbClr val="000000"/>
              </a:solidFill>
              <a:effectLst/>
              <a:latin typeface="AkayaTelivigala" pitchFamily="2" charset="77"/>
              <a:cs typeface="AkayaTelivigala" pitchFamily="2" charset="77"/>
            </a:endParaRPr>
          </a:p>
        </p:txBody>
      </p:sp>
      <p:sp>
        <p:nvSpPr>
          <p:cNvPr id="6" name="Slide Number Placeholder 5">
            <a:extLst>
              <a:ext uri="{FF2B5EF4-FFF2-40B4-BE49-F238E27FC236}">
                <a16:creationId xmlns:a16="http://schemas.microsoft.com/office/drawing/2014/main" id="{E668A7CB-DB4E-66F4-F062-5EC111A80D12}"/>
              </a:ext>
            </a:extLst>
          </p:cNvPr>
          <p:cNvSpPr>
            <a:spLocks noGrp="1"/>
          </p:cNvSpPr>
          <p:nvPr>
            <p:ph type="sldNum" sz="quarter" idx="12"/>
          </p:nvPr>
        </p:nvSpPr>
        <p:spPr>
          <a:xfrm>
            <a:off x="11670793" y="6492875"/>
            <a:ext cx="521207" cy="365125"/>
          </a:xfrm>
        </p:spPr>
        <p:txBody>
          <a:bodyPr vert="horz" lIns="91440" tIns="45720" rIns="91440" bIns="45720" rtlCol="0" anchor="ctr">
            <a:normAutofit/>
          </a:bodyPr>
          <a:lstStyle/>
          <a:p>
            <a:pPr>
              <a:spcAft>
                <a:spcPts val="600"/>
              </a:spcAft>
            </a:pPr>
            <a:fld id="{C68AC1EC-23E2-4F0E-A5A4-674EC8DB954E}" type="slidenum">
              <a:rPr lang="en-US" smtClean="0"/>
              <a:pPr>
                <a:spcAft>
                  <a:spcPts val="600"/>
                </a:spcAft>
              </a:pPr>
              <a:t>4</a:t>
            </a:fld>
            <a:endParaRPr lang="en-US" dirty="0"/>
          </a:p>
        </p:txBody>
      </p:sp>
      <p:pic>
        <p:nvPicPr>
          <p:cNvPr id="9" name="Picture 8" descr="A screenshot of a menu&#10;&#10;Description automatically generated">
            <a:extLst>
              <a:ext uri="{FF2B5EF4-FFF2-40B4-BE49-F238E27FC236}">
                <a16:creationId xmlns:a16="http://schemas.microsoft.com/office/drawing/2014/main" id="{B0AF24B3-2671-1875-F473-2053B902C739}"/>
              </a:ext>
            </a:extLst>
          </p:cNvPr>
          <p:cNvPicPr>
            <a:picLocks noChangeAspect="1"/>
          </p:cNvPicPr>
          <p:nvPr/>
        </p:nvPicPr>
        <p:blipFill>
          <a:blip r:embed="rId2"/>
          <a:stretch>
            <a:fillRect/>
          </a:stretch>
        </p:blipFill>
        <p:spPr>
          <a:xfrm>
            <a:off x="8765924" y="2750096"/>
            <a:ext cx="3385425" cy="1919371"/>
          </a:xfrm>
          <a:prstGeom prst="rect">
            <a:avLst/>
          </a:prstGeom>
        </p:spPr>
      </p:pic>
      <p:pic>
        <p:nvPicPr>
          <p:cNvPr id="2" name="Picture 1" descr="A screenshot of a social media post&#10;&#10;Description automatically generated">
            <a:extLst>
              <a:ext uri="{FF2B5EF4-FFF2-40B4-BE49-F238E27FC236}">
                <a16:creationId xmlns:a16="http://schemas.microsoft.com/office/drawing/2014/main" id="{9FC7F0C1-D484-FF28-078C-929032F144C9}"/>
              </a:ext>
            </a:extLst>
          </p:cNvPr>
          <p:cNvPicPr>
            <a:picLocks noChangeAspect="1"/>
          </p:cNvPicPr>
          <p:nvPr/>
        </p:nvPicPr>
        <p:blipFill>
          <a:blip r:embed="rId3"/>
          <a:stretch>
            <a:fillRect/>
          </a:stretch>
        </p:blipFill>
        <p:spPr>
          <a:xfrm>
            <a:off x="178676" y="3249110"/>
            <a:ext cx="1918347" cy="3453024"/>
          </a:xfrm>
          <a:prstGeom prst="rect">
            <a:avLst/>
          </a:prstGeom>
        </p:spPr>
      </p:pic>
      <p:pic>
        <p:nvPicPr>
          <p:cNvPr id="3" name="Picture 2" descr="A screenshot of a phone&#10;&#10;Description automatically generated">
            <a:extLst>
              <a:ext uri="{FF2B5EF4-FFF2-40B4-BE49-F238E27FC236}">
                <a16:creationId xmlns:a16="http://schemas.microsoft.com/office/drawing/2014/main" id="{73C69905-F453-09FB-15A1-B66C70F3A570}"/>
              </a:ext>
            </a:extLst>
          </p:cNvPr>
          <p:cNvPicPr>
            <a:picLocks noChangeAspect="1"/>
          </p:cNvPicPr>
          <p:nvPr/>
        </p:nvPicPr>
        <p:blipFill>
          <a:blip r:embed="rId4"/>
          <a:stretch>
            <a:fillRect/>
          </a:stretch>
        </p:blipFill>
        <p:spPr>
          <a:xfrm>
            <a:off x="2403788" y="3249110"/>
            <a:ext cx="1922798" cy="3453024"/>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2029D47C-F02A-DCFE-4035-61EDC9841704}"/>
              </a:ext>
            </a:extLst>
          </p:cNvPr>
          <p:cNvPicPr>
            <a:picLocks noChangeAspect="1"/>
          </p:cNvPicPr>
          <p:nvPr/>
        </p:nvPicPr>
        <p:blipFill>
          <a:blip r:embed="rId5"/>
          <a:stretch>
            <a:fillRect/>
          </a:stretch>
        </p:blipFill>
        <p:spPr>
          <a:xfrm>
            <a:off x="4633352" y="3222413"/>
            <a:ext cx="1918347" cy="3453024"/>
          </a:xfrm>
          <a:prstGeom prst="rect">
            <a:avLst/>
          </a:prstGeom>
        </p:spPr>
      </p:pic>
      <p:pic>
        <p:nvPicPr>
          <p:cNvPr id="7" name="Picture 6" descr="A screenshot of a menu&#10;&#10;Description automatically generated">
            <a:extLst>
              <a:ext uri="{FF2B5EF4-FFF2-40B4-BE49-F238E27FC236}">
                <a16:creationId xmlns:a16="http://schemas.microsoft.com/office/drawing/2014/main" id="{D168F284-00A1-686B-5394-641CE3ABA957}"/>
              </a:ext>
            </a:extLst>
          </p:cNvPr>
          <p:cNvPicPr>
            <a:picLocks noChangeAspect="1"/>
          </p:cNvPicPr>
          <p:nvPr/>
        </p:nvPicPr>
        <p:blipFill>
          <a:blip r:embed="rId6"/>
          <a:stretch>
            <a:fillRect/>
          </a:stretch>
        </p:blipFill>
        <p:spPr>
          <a:xfrm>
            <a:off x="7073212" y="4756066"/>
            <a:ext cx="3385424" cy="1919371"/>
          </a:xfrm>
          <a:prstGeom prst="rect">
            <a:avLst/>
          </a:prstGeom>
        </p:spPr>
      </p:pic>
    </p:spTree>
    <p:extLst>
      <p:ext uri="{BB962C8B-B14F-4D97-AF65-F5344CB8AC3E}">
        <p14:creationId xmlns:p14="http://schemas.microsoft.com/office/powerpoint/2010/main" val="1479934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668A7CB-DB4E-66F4-F062-5EC111A80D12}"/>
              </a:ext>
            </a:extLst>
          </p:cNvPr>
          <p:cNvSpPr>
            <a:spLocks noGrp="1"/>
          </p:cNvSpPr>
          <p:nvPr>
            <p:ph type="sldNum" sz="quarter" idx="12"/>
          </p:nvPr>
        </p:nvSpPr>
        <p:spPr>
          <a:xfrm>
            <a:off x="11429999" y="6356350"/>
            <a:ext cx="521207" cy="365125"/>
          </a:xfrm>
        </p:spPr>
        <p:txBody>
          <a:bodyPr vert="horz" lIns="91440" tIns="45720" rIns="91440" bIns="45720" rtlCol="0" anchor="ctr">
            <a:normAutofit/>
          </a:bodyPr>
          <a:lstStyle/>
          <a:p>
            <a:pPr>
              <a:spcAft>
                <a:spcPts val="600"/>
              </a:spcAft>
            </a:pPr>
            <a:fld id="{C68AC1EC-23E2-4F0E-A5A4-674EC8DB954E}" type="slidenum">
              <a:rPr lang="en-US" smtClean="0"/>
              <a:pPr>
                <a:spcAft>
                  <a:spcPts val="600"/>
                </a:spcAft>
              </a:pPr>
              <a:t>5</a:t>
            </a:fld>
            <a:endParaRPr lang="en-US"/>
          </a:p>
        </p:txBody>
      </p:sp>
      <p:sp>
        <p:nvSpPr>
          <p:cNvPr id="4" name="TextBox 3">
            <a:extLst>
              <a:ext uri="{FF2B5EF4-FFF2-40B4-BE49-F238E27FC236}">
                <a16:creationId xmlns:a16="http://schemas.microsoft.com/office/drawing/2014/main" id="{BA269774-9D27-1D83-7C5E-FD40DC97005B}"/>
              </a:ext>
            </a:extLst>
          </p:cNvPr>
          <p:cNvSpPr txBox="1"/>
          <p:nvPr/>
        </p:nvSpPr>
        <p:spPr>
          <a:xfrm>
            <a:off x="0" y="72789"/>
            <a:ext cx="12192000" cy="810138"/>
          </a:xfrm>
          <a:prstGeom prst="rect">
            <a:avLst/>
          </a:prstGeom>
        </p:spPr>
        <p:txBody>
          <a:bodyPr vert="horz" lIns="91440" tIns="45720" rIns="91440" bIns="45720" rtlCol="0" anchor="b">
            <a:normAutofit/>
          </a:bodyPr>
          <a:lstStyle/>
          <a:p>
            <a:pPr algn="ctr">
              <a:spcBef>
                <a:spcPct val="0"/>
              </a:spcBef>
              <a:spcAft>
                <a:spcPts val="600"/>
              </a:spcAft>
            </a:pPr>
            <a:r>
              <a:rPr lang="en-US" sz="3200" b="1" kern="1200" dirty="0">
                <a:latin typeface="AkayaTelivigala" pitchFamily="2" charset="77"/>
                <a:ea typeface="+mj-ea"/>
                <a:cs typeface="AkayaTelivigala" pitchFamily="2" charset="77"/>
              </a:rPr>
              <a:t>OVERVIEW OF DIGITAL MARKETING EFFORTS</a:t>
            </a:r>
          </a:p>
        </p:txBody>
      </p:sp>
      <p:pic>
        <p:nvPicPr>
          <p:cNvPr id="5" name="Picture 4" descr="A screenshot of a phone&#10;&#10;Description automatically generated">
            <a:extLst>
              <a:ext uri="{FF2B5EF4-FFF2-40B4-BE49-F238E27FC236}">
                <a16:creationId xmlns:a16="http://schemas.microsoft.com/office/drawing/2014/main" id="{8E45A4C6-6031-54DB-7D61-15E9CF03E29A}"/>
              </a:ext>
            </a:extLst>
          </p:cNvPr>
          <p:cNvPicPr>
            <a:picLocks noChangeAspect="1"/>
          </p:cNvPicPr>
          <p:nvPr/>
        </p:nvPicPr>
        <p:blipFill>
          <a:blip r:embed="rId2"/>
          <a:stretch>
            <a:fillRect/>
          </a:stretch>
        </p:blipFill>
        <p:spPr>
          <a:xfrm>
            <a:off x="367149" y="986785"/>
            <a:ext cx="2324056" cy="4187490"/>
          </a:xfrm>
          <a:prstGeom prst="rect">
            <a:avLst/>
          </a:prstGeom>
          <a:noFill/>
        </p:spPr>
      </p:pic>
      <p:pic>
        <p:nvPicPr>
          <p:cNvPr id="7" name="Picture 6" descr="A collage of a cup of tea&#10;&#10;Description automatically generated">
            <a:extLst>
              <a:ext uri="{FF2B5EF4-FFF2-40B4-BE49-F238E27FC236}">
                <a16:creationId xmlns:a16="http://schemas.microsoft.com/office/drawing/2014/main" id="{A5B6908F-937C-9023-1E6C-F2EA9CBCF574}"/>
              </a:ext>
            </a:extLst>
          </p:cNvPr>
          <p:cNvPicPr>
            <a:picLocks noChangeAspect="1"/>
          </p:cNvPicPr>
          <p:nvPr/>
        </p:nvPicPr>
        <p:blipFill>
          <a:blip r:embed="rId3"/>
          <a:stretch>
            <a:fillRect/>
          </a:stretch>
        </p:blipFill>
        <p:spPr>
          <a:xfrm>
            <a:off x="3103220" y="986784"/>
            <a:ext cx="2337204" cy="4187490"/>
          </a:xfrm>
          <a:prstGeom prst="rect">
            <a:avLst/>
          </a:prstGeom>
        </p:spPr>
      </p:pic>
      <p:sp>
        <p:nvSpPr>
          <p:cNvPr id="8" name="TextBox 7">
            <a:extLst>
              <a:ext uri="{FF2B5EF4-FFF2-40B4-BE49-F238E27FC236}">
                <a16:creationId xmlns:a16="http://schemas.microsoft.com/office/drawing/2014/main" id="{D1AEFF90-C068-F38D-0339-12585E51DDC7}"/>
              </a:ext>
            </a:extLst>
          </p:cNvPr>
          <p:cNvSpPr txBox="1"/>
          <p:nvPr/>
        </p:nvSpPr>
        <p:spPr>
          <a:xfrm>
            <a:off x="5815435" y="1128369"/>
            <a:ext cx="6269339" cy="2585323"/>
          </a:xfrm>
          <a:prstGeom prst="rect">
            <a:avLst/>
          </a:prstGeom>
          <a:noFill/>
        </p:spPr>
        <p:txBody>
          <a:bodyPr wrap="square" rtlCol="0">
            <a:spAutoFit/>
          </a:bodyPr>
          <a:lstStyle/>
          <a:p>
            <a:r>
              <a:rPr lang="en-US" dirty="0">
                <a:latin typeface="AkayaTelivigala" pitchFamily="2" charset="77"/>
                <a:cs typeface="AkayaTelivigala" pitchFamily="2" charset="77"/>
              </a:rPr>
              <a:t>Focus on Instagram: Most active social media platform</a:t>
            </a:r>
          </a:p>
          <a:p>
            <a:endParaRPr lang="en-US" dirty="0">
              <a:latin typeface="AkayaTelivigala" pitchFamily="2" charset="77"/>
              <a:cs typeface="AkayaTelivigala" pitchFamily="2" charset="77"/>
            </a:endParaRPr>
          </a:p>
          <a:p>
            <a:pPr marL="285750" indent="-285750">
              <a:buFont typeface="Arial" panose="020B0604020202020204" pitchFamily="34" charset="0"/>
              <a:buChar char="•"/>
            </a:pPr>
            <a:r>
              <a:rPr lang="en-US" dirty="0">
                <a:latin typeface="AkayaTelivigala" pitchFamily="2" charset="77"/>
                <a:cs typeface="AkayaTelivigala" pitchFamily="2" charset="77"/>
              </a:rPr>
              <a:t>Lack of variety and customer-focused content involvement</a:t>
            </a:r>
          </a:p>
          <a:p>
            <a:r>
              <a:rPr lang="en-US" dirty="0">
                <a:latin typeface="AkayaTelivigala" pitchFamily="2" charset="77"/>
                <a:cs typeface="AkayaTelivigala" pitchFamily="2" charset="77"/>
              </a:rPr>
              <a:t>       Pictures of only bubble tea, no content where we</a:t>
            </a:r>
          </a:p>
          <a:p>
            <a:r>
              <a:rPr lang="en-US" dirty="0">
                <a:latin typeface="AkayaTelivigala" pitchFamily="2" charset="77"/>
                <a:cs typeface="AkayaTelivigala" pitchFamily="2" charset="77"/>
              </a:rPr>
              <a:t>       could see people enjoying their services and food.</a:t>
            </a:r>
          </a:p>
          <a:p>
            <a:pPr marL="285750" indent="-285750">
              <a:buFont typeface="Arial" panose="020B0604020202020204" pitchFamily="34" charset="0"/>
              <a:buChar char="•"/>
            </a:pPr>
            <a:r>
              <a:rPr lang="en-US" dirty="0">
                <a:latin typeface="AkayaTelivigala" pitchFamily="2" charset="77"/>
                <a:cs typeface="AkayaTelivigala" pitchFamily="2" charset="77"/>
              </a:rPr>
              <a:t>Have been inactive for more than a year (last post was made in March 2023)</a:t>
            </a:r>
          </a:p>
          <a:p>
            <a:pPr marL="285750" indent="-285750">
              <a:buFont typeface="Arial" panose="020B0604020202020204" pitchFamily="34" charset="0"/>
              <a:buChar char="•"/>
            </a:pPr>
            <a:r>
              <a:rPr lang="en-US" dirty="0">
                <a:latin typeface="AkayaTelivigala" pitchFamily="2" charset="77"/>
                <a:cs typeface="AkayaTelivigala" pitchFamily="2" charset="77"/>
              </a:rPr>
              <a:t>Lacks interactive content strategies: polls, votes, Q&amp;As, and short format content (reels, stories)</a:t>
            </a:r>
          </a:p>
        </p:txBody>
      </p:sp>
      <p:sp>
        <p:nvSpPr>
          <p:cNvPr id="9" name="TextBox 8">
            <a:extLst>
              <a:ext uri="{FF2B5EF4-FFF2-40B4-BE49-F238E27FC236}">
                <a16:creationId xmlns:a16="http://schemas.microsoft.com/office/drawing/2014/main" id="{4DD36BF0-43B8-D443-5681-6B56D505FA2E}"/>
              </a:ext>
            </a:extLst>
          </p:cNvPr>
          <p:cNvSpPr txBox="1"/>
          <p:nvPr/>
        </p:nvSpPr>
        <p:spPr>
          <a:xfrm>
            <a:off x="6434575" y="4057833"/>
            <a:ext cx="1601144" cy="369332"/>
          </a:xfrm>
          <a:prstGeom prst="rect">
            <a:avLst/>
          </a:prstGeom>
          <a:noFill/>
        </p:spPr>
        <p:txBody>
          <a:bodyPr wrap="none" rtlCol="0">
            <a:spAutoFit/>
          </a:bodyPr>
          <a:lstStyle/>
          <a:p>
            <a:r>
              <a:rPr lang="en-US" dirty="0"/>
              <a:t>Followers: 283</a:t>
            </a:r>
          </a:p>
        </p:txBody>
      </p:sp>
      <p:sp>
        <p:nvSpPr>
          <p:cNvPr id="11" name="TextBox 10">
            <a:extLst>
              <a:ext uri="{FF2B5EF4-FFF2-40B4-BE49-F238E27FC236}">
                <a16:creationId xmlns:a16="http://schemas.microsoft.com/office/drawing/2014/main" id="{C8B3D1E2-6337-9EDE-9F09-F1C69FE09BE3}"/>
              </a:ext>
            </a:extLst>
          </p:cNvPr>
          <p:cNvSpPr txBox="1"/>
          <p:nvPr/>
        </p:nvSpPr>
        <p:spPr>
          <a:xfrm>
            <a:off x="7920620" y="4641063"/>
            <a:ext cx="1580176" cy="369332"/>
          </a:xfrm>
          <a:prstGeom prst="rect">
            <a:avLst/>
          </a:prstGeom>
          <a:noFill/>
        </p:spPr>
        <p:txBody>
          <a:bodyPr wrap="none" rtlCol="0">
            <a:spAutoFit/>
          </a:bodyPr>
          <a:lstStyle/>
          <a:p>
            <a:r>
              <a:rPr lang="en-US" dirty="0"/>
              <a:t>Total Posts: 18</a:t>
            </a:r>
          </a:p>
        </p:txBody>
      </p:sp>
      <p:sp>
        <p:nvSpPr>
          <p:cNvPr id="12" name="TextBox 11">
            <a:extLst>
              <a:ext uri="{FF2B5EF4-FFF2-40B4-BE49-F238E27FC236}">
                <a16:creationId xmlns:a16="http://schemas.microsoft.com/office/drawing/2014/main" id="{CBCACA28-2746-FBEC-031C-CD2545189534}"/>
              </a:ext>
            </a:extLst>
          </p:cNvPr>
          <p:cNvSpPr txBox="1"/>
          <p:nvPr/>
        </p:nvSpPr>
        <p:spPr>
          <a:xfrm>
            <a:off x="10038643" y="5040022"/>
            <a:ext cx="2003562" cy="646331"/>
          </a:xfrm>
          <a:prstGeom prst="rect">
            <a:avLst/>
          </a:prstGeom>
          <a:noFill/>
        </p:spPr>
        <p:txBody>
          <a:bodyPr wrap="none" rtlCol="0">
            <a:spAutoFit/>
          </a:bodyPr>
          <a:lstStyle/>
          <a:p>
            <a:r>
              <a:rPr lang="en-US" dirty="0"/>
              <a:t>Interactivity: </a:t>
            </a:r>
          </a:p>
          <a:p>
            <a:r>
              <a:rPr lang="en-US" dirty="0"/>
              <a:t>&lt;100 likes per post</a:t>
            </a:r>
          </a:p>
        </p:txBody>
      </p:sp>
      <p:pic>
        <p:nvPicPr>
          <p:cNvPr id="15" name="Graphic 14" descr="Connections outline">
            <a:extLst>
              <a:ext uri="{FF2B5EF4-FFF2-40B4-BE49-F238E27FC236}">
                <a16:creationId xmlns:a16="http://schemas.microsoft.com/office/drawing/2014/main" id="{AB708439-5825-E622-7783-454070D3E67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940609" y="3984686"/>
            <a:ext cx="568036" cy="568036"/>
          </a:xfrm>
          <a:prstGeom prst="rect">
            <a:avLst/>
          </a:prstGeom>
        </p:spPr>
      </p:pic>
      <p:pic>
        <p:nvPicPr>
          <p:cNvPr id="17" name="Graphic 16" descr="Check In with solid fill">
            <a:extLst>
              <a:ext uri="{FF2B5EF4-FFF2-40B4-BE49-F238E27FC236}">
                <a16:creationId xmlns:a16="http://schemas.microsoft.com/office/drawing/2014/main" id="{92F69891-2EF3-CABD-8D4A-DDD58A73688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522157" y="4552722"/>
            <a:ext cx="568036" cy="568036"/>
          </a:xfrm>
          <a:prstGeom prst="rect">
            <a:avLst/>
          </a:prstGeom>
        </p:spPr>
      </p:pic>
      <p:pic>
        <p:nvPicPr>
          <p:cNvPr id="19" name="Graphic 18" descr="Double Tap Gesture outline">
            <a:extLst>
              <a:ext uri="{FF2B5EF4-FFF2-40B4-BE49-F238E27FC236}">
                <a16:creationId xmlns:a16="http://schemas.microsoft.com/office/drawing/2014/main" id="{C91CCA49-202C-E3DF-BE0E-C09231D974C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9500796" y="4890578"/>
            <a:ext cx="795775" cy="795775"/>
          </a:xfrm>
          <a:prstGeom prst="rect">
            <a:avLst/>
          </a:prstGeom>
        </p:spPr>
      </p:pic>
      <p:pic>
        <p:nvPicPr>
          <p:cNvPr id="21" name="Picture 20" descr="A screenshot of a social media engagement&#10;&#10;Description automatically generated">
            <a:extLst>
              <a:ext uri="{FF2B5EF4-FFF2-40B4-BE49-F238E27FC236}">
                <a16:creationId xmlns:a16="http://schemas.microsoft.com/office/drawing/2014/main" id="{B8DC73B8-7E5D-789E-F1A8-2C44B373C4D6}"/>
              </a:ext>
            </a:extLst>
          </p:cNvPr>
          <p:cNvPicPr>
            <a:picLocks noChangeAspect="1"/>
          </p:cNvPicPr>
          <p:nvPr/>
        </p:nvPicPr>
        <p:blipFill>
          <a:blip r:embed="rId10"/>
          <a:stretch>
            <a:fillRect/>
          </a:stretch>
        </p:blipFill>
        <p:spPr>
          <a:xfrm>
            <a:off x="367149" y="5288465"/>
            <a:ext cx="2780253" cy="1374738"/>
          </a:xfrm>
          <a:prstGeom prst="rect">
            <a:avLst/>
          </a:prstGeom>
        </p:spPr>
      </p:pic>
      <p:sp>
        <p:nvSpPr>
          <p:cNvPr id="22" name="TextBox 21">
            <a:extLst>
              <a:ext uri="{FF2B5EF4-FFF2-40B4-BE49-F238E27FC236}">
                <a16:creationId xmlns:a16="http://schemas.microsoft.com/office/drawing/2014/main" id="{A03FBFF4-66D5-3581-65EB-FB900519FA99}"/>
              </a:ext>
            </a:extLst>
          </p:cNvPr>
          <p:cNvSpPr txBox="1"/>
          <p:nvPr/>
        </p:nvSpPr>
        <p:spPr>
          <a:xfrm>
            <a:off x="3103220" y="5586853"/>
            <a:ext cx="3278783" cy="369332"/>
          </a:xfrm>
          <a:prstGeom prst="rect">
            <a:avLst/>
          </a:prstGeom>
          <a:noFill/>
        </p:spPr>
        <p:txBody>
          <a:bodyPr wrap="none" rtlCol="0">
            <a:spAutoFit/>
          </a:bodyPr>
          <a:lstStyle/>
          <a:p>
            <a:r>
              <a:rPr lang="en-US" dirty="0"/>
              <a:t>Website Traffic and Engagement</a:t>
            </a:r>
          </a:p>
        </p:txBody>
      </p:sp>
      <p:pic>
        <p:nvPicPr>
          <p:cNvPr id="24" name="Graphic 23" descr="Line arrow: Rotate left outline">
            <a:extLst>
              <a:ext uri="{FF2B5EF4-FFF2-40B4-BE49-F238E27FC236}">
                <a16:creationId xmlns:a16="http://schemas.microsoft.com/office/drawing/2014/main" id="{A334B7CE-6A45-E6A2-F1B4-48FDA2D30098}"/>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8206315" flipV="1">
            <a:off x="3111615" y="5861863"/>
            <a:ext cx="615848" cy="777099"/>
          </a:xfrm>
          <a:prstGeom prst="rect">
            <a:avLst/>
          </a:prstGeom>
        </p:spPr>
      </p:pic>
    </p:spTree>
    <p:extLst>
      <p:ext uri="{BB962C8B-B14F-4D97-AF65-F5344CB8AC3E}">
        <p14:creationId xmlns:p14="http://schemas.microsoft.com/office/powerpoint/2010/main" val="3682247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249E1-5E6E-F93F-4DA7-7CF3B1D98970}"/>
              </a:ext>
            </a:extLst>
          </p:cNvPr>
          <p:cNvSpPr>
            <a:spLocks noGrp="1"/>
          </p:cNvSpPr>
          <p:nvPr>
            <p:ph type="title"/>
          </p:nvPr>
        </p:nvSpPr>
        <p:spPr>
          <a:xfrm>
            <a:off x="4168676" y="1344193"/>
            <a:ext cx="3925932" cy="686829"/>
          </a:xfrm>
        </p:spPr>
        <p:txBody>
          <a:bodyPr/>
          <a:lstStyle/>
          <a:p>
            <a:r>
              <a:rPr lang="en-US" dirty="0">
                <a:latin typeface="AkayaTelivigala" pitchFamily="2" charset="77"/>
                <a:cs typeface="AkayaTelivigala" pitchFamily="2" charset="77"/>
              </a:rPr>
              <a:t>Research Question?</a:t>
            </a:r>
          </a:p>
        </p:txBody>
      </p:sp>
      <p:sp>
        <p:nvSpPr>
          <p:cNvPr id="3" name="Content Placeholder 2">
            <a:extLst>
              <a:ext uri="{FF2B5EF4-FFF2-40B4-BE49-F238E27FC236}">
                <a16:creationId xmlns:a16="http://schemas.microsoft.com/office/drawing/2014/main" id="{6D2492E1-442F-7106-F207-4339A43194BE}"/>
              </a:ext>
            </a:extLst>
          </p:cNvPr>
          <p:cNvSpPr>
            <a:spLocks noGrp="1"/>
          </p:cNvSpPr>
          <p:nvPr>
            <p:ph idx="1"/>
          </p:nvPr>
        </p:nvSpPr>
        <p:spPr>
          <a:xfrm>
            <a:off x="3822449" y="2698197"/>
            <a:ext cx="4932484" cy="1851308"/>
          </a:xfrm>
        </p:spPr>
        <p:txBody>
          <a:bodyPr>
            <a:normAutofit fontScale="92500" lnSpcReduction="20000"/>
          </a:bodyPr>
          <a:lstStyle/>
          <a:p>
            <a:pPr marL="0" indent="0">
              <a:buNone/>
            </a:pPr>
            <a:r>
              <a:rPr lang="en-US" dirty="0">
                <a:latin typeface="AkayaTelivigala" pitchFamily="2" charset="77"/>
                <a:cs typeface="AkayaTelivigala" pitchFamily="2" charset="77"/>
              </a:rPr>
              <a:t>“Can adding Humans into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Instagram page improve </a:t>
            </a:r>
          </a:p>
          <a:p>
            <a:pPr marL="0" indent="0">
              <a:buNone/>
            </a:pPr>
            <a:r>
              <a:rPr lang="en-US" dirty="0">
                <a:latin typeface="AkayaTelivigala" pitchFamily="2" charset="77"/>
                <a:cs typeface="AkayaTelivigala" pitchFamily="2" charset="77"/>
              </a:rPr>
              <a:t>1) Frequency of </a:t>
            </a:r>
            <a:r>
              <a:rPr lang="en-US" b="1" dirty="0">
                <a:latin typeface="AkayaTelivigala" pitchFamily="2" charset="77"/>
                <a:cs typeface="AkayaTelivigala" pitchFamily="2" charset="77"/>
              </a:rPr>
              <a:t>visits</a:t>
            </a:r>
            <a:r>
              <a:rPr lang="en-US" dirty="0">
                <a:latin typeface="AkayaTelivigala" pitchFamily="2" charset="77"/>
                <a:cs typeface="AkayaTelivigala" pitchFamily="2" charset="77"/>
              </a:rPr>
              <a:t> to </a:t>
            </a:r>
            <a:r>
              <a:rPr lang="en-US" dirty="0" err="1">
                <a:latin typeface="AkayaTelivigala" pitchFamily="2" charset="77"/>
                <a:cs typeface="AkayaTelivigala" pitchFamily="2" charset="77"/>
              </a:rPr>
              <a:t>HiTea</a:t>
            </a:r>
            <a:r>
              <a:rPr lang="en-US" dirty="0">
                <a:latin typeface="AkayaTelivigala" pitchFamily="2" charset="77"/>
                <a:cs typeface="AkayaTelivigala" pitchFamily="2" charset="77"/>
              </a:rPr>
              <a:t> </a:t>
            </a:r>
          </a:p>
          <a:p>
            <a:pPr marL="0" indent="0">
              <a:buNone/>
            </a:pPr>
            <a:r>
              <a:rPr lang="en-US" dirty="0">
                <a:latin typeface="AkayaTelivigala" pitchFamily="2" charset="77"/>
                <a:cs typeface="AkayaTelivigala" pitchFamily="2" charset="77"/>
              </a:rPr>
              <a:t>2) </a:t>
            </a:r>
            <a:r>
              <a:rPr lang="en-US" b="1" dirty="0">
                <a:latin typeface="AkayaTelivigala" pitchFamily="2" charset="77"/>
                <a:cs typeface="AkayaTelivigala" pitchFamily="2" charset="77"/>
              </a:rPr>
              <a:t>Willingness to buy</a:t>
            </a:r>
            <a:r>
              <a:rPr lang="en-US" dirty="0">
                <a:latin typeface="AkayaTelivigala" pitchFamily="2" charset="77"/>
                <a:cs typeface="AkayaTelivigala" pitchFamily="2" charset="77"/>
              </a:rPr>
              <a:t> the items on the Instagram </a:t>
            </a:r>
          </a:p>
          <a:p>
            <a:pPr marL="0" indent="0">
              <a:buNone/>
            </a:pPr>
            <a:r>
              <a:rPr lang="en-US" dirty="0">
                <a:latin typeface="AkayaTelivigala" pitchFamily="2" charset="77"/>
                <a:cs typeface="AkayaTelivigala" pitchFamily="2" charset="77"/>
              </a:rPr>
              <a:t>3) </a:t>
            </a:r>
            <a:r>
              <a:rPr lang="en-US" b="1" dirty="0">
                <a:latin typeface="AkayaTelivigala" pitchFamily="2" charset="77"/>
                <a:cs typeface="AkayaTelivigala" pitchFamily="2" charset="77"/>
              </a:rPr>
              <a:t>Influence</a:t>
            </a:r>
            <a:r>
              <a:rPr lang="en-US" dirty="0">
                <a:latin typeface="AkayaTelivigala" pitchFamily="2" charset="77"/>
                <a:cs typeface="AkayaTelivigala" pitchFamily="2" charset="77"/>
              </a:rPr>
              <a:t> Bubble Tea preferences? </a:t>
            </a:r>
          </a:p>
          <a:p>
            <a:pPr marL="0" indent="0">
              <a:buNone/>
            </a:pPr>
            <a:r>
              <a:rPr lang="en-US" dirty="0">
                <a:latin typeface="AkayaTelivigala" pitchFamily="2" charset="77"/>
                <a:cs typeface="AkayaTelivigala" pitchFamily="2" charset="77"/>
              </a:rPr>
              <a:t>4) Amount of </a:t>
            </a:r>
            <a:r>
              <a:rPr lang="en-US" b="1" dirty="0">
                <a:latin typeface="AkayaTelivigala" pitchFamily="2" charset="77"/>
                <a:cs typeface="AkayaTelivigala" pitchFamily="2" charset="77"/>
              </a:rPr>
              <a:t>followers </a:t>
            </a:r>
            <a:r>
              <a:rPr lang="en-US" dirty="0">
                <a:latin typeface="AkayaTelivigala" pitchFamily="2" charset="77"/>
                <a:cs typeface="AkayaTelivigala" pitchFamily="2" charset="77"/>
              </a:rPr>
              <a:t>on Instagram account </a:t>
            </a:r>
          </a:p>
        </p:txBody>
      </p:sp>
      <p:sp>
        <p:nvSpPr>
          <p:cNvPr id="6" name="Slide Number Placeholder 5">
            <a:extLst>
              <a:ext uri="{FF2B5EF4-FFF2-40B4-BE49-F238E27FC236}">
                <a16:creationId xmlns:a16="http://schemas.microsoft.com/office/drawing/2014/main" id="{CE2E0275-384D-C1FD-E0C6-F99F4E6006C9}"/>
              </a:ext>
            </a:extLst>
          </p:cNvPr>
          <p:cNvSpPr>
            <a:spLocks noGrp="1"/>
          </p:cNvSpPr>
          <p:nvPr>
            <p:ph type="sldNum" sz="quarter" idx="12"/>
          </p:nvPr>
        </p:nvSpPr>
        <p:spPr/>
        <p:txBody>
          <a:bodyPr/>
          <a:lstStyle/>
          <a:p>
            <a:fld id="{C68AC1EC-23E2-4F0E-A5A4-674EC8DB954E}" type="slidenum">
              <a:rPr lang="en-US" smtClean="0"/>
              <a:t>6</a:t>
            </a:fld>
            <a:endParaRPr lang="en-US"/>
          </a:p>
        </p:txBody>
      </p:sp>
      <p:pic>
        <p:nvPicPr>
          <p:cNvPr id="7" name="Content Placeholder 6" descr="A collage of a photo of a person holding a cup&#10;&#10;Description automatically generated">
            <a:extLst>
              <a:ext uri="{FF2B5EF4-FFF2-40B4-BE49-F238E27FC236}">
                <a16:creationId xmlns:a16="http://schemas.microsoft.com/office/drawing/2014/main" id="{E2EA6013-EBEA-B06C-89B2-51EFDB7A7B6C}"/>
              </a:ext>
            </a:extLst>
          </p:cNvPr>
          <p:cNvPicPr>
            <a:picLocks noChangeAspect="1"/>
          </p:cNvPicPr>
          <p:nvPr/>
        </p:nvPicPr>
        <p:blipFill>
          <a:blip r:embed="rId3"/>
          <a:stretch>
            <a:fillRect/>
          </a:stretch>
        </p:blipFill>
        <p:spPr>
          <a:xfrm>
            <a:off x="585855" y="356984"/>
            <a:ext cx="2666010" cy="5419277"/>
          </a:xfrm>
          <a:prstGeom prst="rect">
            <a:avLst/>
          </a:prstGeom>
        </p:spPr>
      </p:pic>
      <p:pic>
        <p:nvPicPr>
          <p:cNvPr id="8" name="Picture 7" descr="A collage of a person holding drinks&#10;&#10;Description automatically generated">
            <a:extLst>
              <a:ext uri="{FF2B5EF4-FFF2-40B4-BE49-F238E27FC236}">
                <a16:creationId xmlns:a16="http://schemas.microsoft.com/office/drawing/2014/main" id="{D8EB5879-0E59-9DA7-E058-85B6C556B8F1}"/>
              </a:ext>
            </a:extLst>
          </p:cNvPr>
          <p:cNvPicPr>
            <a:picLocks noChangeAspect="1"/>
          </p:cNvPicPr>
          <p:nvPr/>
        </p:nvPicPr>
        <p:blipFill>
          <a:blip r:embed="rId4"/>
          <a:stretch>
            <a:fillRect/>
          </a:stretch>
        </p:blipFill>
        <p:spPr>
          <a:xfrm>
            <a:off x="9011419" y="356984"/>
            <a:ext cx="2679181" cy="5419277"/>
          </a:xfrm>
          <a:prstGeom prst="rect">
            <a:avLst/>
          </a:prstGeom>
        </p:spPr>
      </p:pic>
      <p:sp>
        <p:nvSpPr>
          <p:cNvPr id="9" name="TextBox 8">
            <a:extLst>
              <a:ext uri="{FF2B5EF4-FFF2-40B4-BE49-F238E27FC236}">
                <a16:creationId xmlns:a16="http://schemas.microsoft.com/office/drawing/2014/main" id="{F91BAB29-211C-5F25-8750-74D15707B510}"/>
              </a:ext>
            </a:extLst>
          </p:cNvPr>
          <p:cNvSpPr txBox="1"/>
          <p:nvPr/>
        </p:nvSpPr>
        <p:spPr>
          <a:xfrm>
            <a:off x="128032" y="5910314"/>
            <a:ext cx="3581655" cy="677108"/>
          </a:xfrm>
          <a:prstGeom prst="rect">
            <a:avLst/>
          </a:prstGeom>
          <a:noFill/>
        </p:spPr>
        <p:txBody>
          <a:bodyPr wrap="square" rtlCol="0">
            <a:spAutoFit/>
          </a:bodyPr>
          <a:lstStyle/>
          <a:p>
            <a:pPr algn="ctr"/>
            <a:r>
              <a:rPr lang="en-US" sz="2000" b="1" dirty="0">
                <a:latin typeface="AkayaTelivigala" pitchFamily="2" charset="77"/>
                <a:cs typeface="AkayaTelivigala" pitchFamily="2" charset="77"/>
              </a:rPr>
              <a:t>CONTROL GROUP</a:t>
            </a:r>
          </a:p>
          <a:p>
            <a:pPr algn="ctr"/>
            <a:r>
              <a:rPr lang="en-US" dirty="0">
                <a:latin typeface="AkayaTelivigala" pitchFamily="2" charset="77"/>
                <a:cs typeface="AkayaTelivigala" pitchFamily="2" charset="77"/>
              </a:rPr>
              <a:t>Focused on Drinks and Food </a:t>
            </a:r>
          </a:p>
        </p:txBody>
      </p:sp>
      <p:sp>
        <p:nvSpPr>
          <p:cNvPr id="10" name="TextBox 9">
            <a:extLst>
              <a:ext uri="{FF2B5EF4-FFF2-40B4-BE49-F238E27FC236}">
                <a16:creationId xmlns:a16="http://schemas.microsoft.com/office/drawing/2014/main" id="{2F2D9649-6147-ABDE-C5E3-C96DCC48D06D}"/>
              </a:ext>
            </a:extLst>
          </p:cNvPr>
          <p:cNvSpPr txBox="1"/>
          <p:nvPr/>
        </p:nvSpPr>
        <p:spPr>
          <a:xfrm>
            <a:off x="8843755" y="5910314"/>
            <a:ext cx="3014507" cy="677108"/>
          </a:xfrm>
          <a:prstGeom prst="rect">
            <a:avLst/>
          </a:prstGeom>
          <a:noFill/>
        </p:spPr>
        <p:txBody>
          <a:bodyPr wrap="square" rtlCol="0">
            <a:spAutoFit/>
          </a:bodyPr>
          <a:lstStyle/>
          <a:p>
            <a:pPr algn="ctr"/>
            <a:r>
              <a:rPr lang="en-US" sz="2000" b="1" dirty="0">
                <a:latin typeface="AkayaTelivigala" pitchFamily="2" charset="77"/>
                <a:cs typeface="AkayaTelivigala" pitchFamily="2" charset="77"/>
              </a:rPr>
              <a:t>EXPERIMENTAL GROUP</a:t>
            </a:r>
          </a:p>
          <a:p>
            <a:pPr algn="ctr"/>
            <a:r>
              <a:rPr lang="en-US" dirty="0">
                <a:latin typeface="AkayaTelivigala" pitchFamily="2" charset="77"/>
                <a:cs typeface="AkayaTelivigala" pitchFamily="2" charset="77"/>
              </a:rPr>
              <a:t>Human inclusive feed </a:t>
            </a:r>
          </a:p>
        </p:txBody>
      </p:sp>
    </p:spTree>
    <p:extLst>
      <p:ext uri="{BB962C8B-B14F-4D97-AF65-F5344CB8AC3E}">
        <p14:creationId xmlns:p14="http://schemas.microsoft.com/office/powerpoint/2010/main" val="1942145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C8C0C-D4D5-B7CB-89AC-BA4A5FA62E48}"/>
              </a:ext>
            </a:extLst>
          </p:cNvPr>
          <p:cNvSpPr>
            <a:spLocks noGrp="1"/>
          </p:cNvSpPr>
          <p:nvPr>
            <p:ph type="title"/>
          </p:nvPr>
        </p:nvSpPr>
        <p:spPr>
          <a:xfrm>
            <a:off x="926368" y="588245"/>
            <a:ext cx="10394523" cy="829738"/>
          </a:xfrm>
        </p:spPr>
        <p:txBody>
          <a:bodyPr/>
          <a:lstStyle/>
          <a:p>
            <a:pPr algn="ctr"/>
            <a:r>
              <a:rPr lang="en-US" dirty="0">
                <a:latin typeface="AkayaTelivigala" pitchFamily="2" charset="77"/>
                <a:cs typeface="AkayaTelivigala" pitchFamily="2" charset="77"/>
              </a:rPr>
              <a:t>Survey Overview </a:t>
            </a:r>
          </a:p>
        </p:txBody>
      </p:sp>
      <p:sp>
        <p:nvSpPr>
          <p:cNvPr id="5" name="Slide Number Placeholder 4">
            <a:extLst>
              <a:ext uri="{FF2B5EF4-FFF2-40B4-BE49-F238E27FC236}">
                <a16:creationId xmlns:a16="http://schemas.microsoft.com/office/drawing/2014/main" id="{5F6DE565-D151-55C4-0386-A04A91B1C0A9}"/>
              </a:ext>
            </a:extLst>
          </p:cNvPr>
          <p:cNvSpPr>
            <a:spLocks noGrp="1"/>
          </p:cNvSpPr>
          <p:nvPr>
            <p:ph type="sldNum" sz="quarter" idx="12"/>
          </p:nvPr>
        </p:nvSpPr>
        <p:spPr/>
        <p:txBody>
          <a:bodyPr/>
          <a:lstStyle/>
          <a:p>
            <a:fld id="{C68AC1EC-23E2-4F0E-A5A4-674EC8DB954E}" type="slidenum">
              <a:rPr lang="en-US" smtClean="0"/>
              <a:t>7</a:t>
            </a:fld>
            <a:endParaRPr lang="en-US"/>
          </a:p>
        </p:txBody>
      </p:sp>
      <p:sp>
        <p:nvSpPr>
          <p:cNvPr id="6" name="TextBox 5">
            <a:extLst>
              <a:ext uri="{FF2B5EF4-FFF2-40B4-BE49-F238E27FC236}">
                <a16:creationId xmlns:a16="http://schemas.microsoft.com/office/drawing/2014/main" id="{858895B8-7A4C-73A5-489B-AC353C9D648B}"/>
              </a:ext>
            </a:extLst>
          </p:cNvPr>
          <p:cNvSpPr txBox="1"/>
          <p:nvPr/>
        </p:nvSpPr>
        <p:spPr>
          <a:xfrm>
            <a:off x="926368" y="1417983"/>
            <a:ext cx="4794422" cy="1200329"/>
          </a:xfrm>
          <a:prstGeom prst="rect">
            <a:avLst/>
          </a:prstGeom>
          <a:noFill/>
        </p:spPr>
        <p:txBody>
          <a:bodyPr wrap="square" rtlCol="0">
            <a:spAutoFit/>
          </a:bodyPr>
          <a:lstStyle/>
          <a:p>
            <a:r>
              <a:rPr lang="en-US" dirty="0">
                <a:latin typeface="AkayaTelivigala" pitchFamily="2" charset="77"/>
                <a:cs typeface="AkayaTelivigala" pitchFamily="2" charset="77"/>
              </a:rPr>
              <a:t>Survey timeline: 3/21 – 4/2</a:t>
            </a:r>
          </a:p>
          <a:p>
            <a:r>
              <a:rPr lang="en-US" dirty="0">
                <a:latin typeface="AkayaTelivigala" pitchFamily="2" charset="77"/>
                <a:cs typeface="AkayaTelivigala" pitchFamily="2" charset="77"/>
              </a:rPr>
              <a:t>Respondents : 146</a:t>
            </a:r>
          </a:p>
          <a:p>
            <a:r>
              <a:rPr lang="en-US" dirty="0">
                <a:latin typeface="AkayaTelivigala" pitchFamily="2" charset="77"/>
                <a:cs typeface="AkayaTelivigala" pitchFamily="2" charset="77"/>
              </a:rPr>
              <a:t>Number of Questions: 18</a:t>
            </a:r>
          </a:p>
          <a:p>
            <a:r>
              <a:rPr lang="en-US" dirty="0">
                <a:latin typeface="AkayaTelivigala" pitchFamily="2" charset="77"/>
                <a:cs typeface="AkayaTelivigala" pitchFamily="2" charset="77"/>
              </a:rPr>
              <a:t>Key dependent variables:   </a:t>
            </a:r>
          </a:p>
        </p:txBody>
      </p:sp>
      <p:pic>
        <p:nvPicPr>
          <p:cNvPr id="14" name="Picture 13" descr="A screenshot of a phone&#10;&#10;Description automatically generated">
            <a:extLst>
              <a:ext uri="{FF2B5EF4-FFF2-40B4-BE49-F238E27FC236}">
                <a16:creationId xmlns:a16="http://schemas.microsoft.com/office/drawing/2014/main" id="{78699B3A-4953-D18D-3953-9D6A18348C41}"/>
              </a:ext>
            </a:extLst>
          </p:cNvPr>
          <p:cNvPicPr>
            <a:picLocks noChangeAspect="1"/>
          </p:cNvPicPr>
          <p:nvPr/>
        </p:nvPicPr>
        <p:blipFill>
          <a:blip r:embed="rId3"/>
          <a:stretch>
            <a:fillRect/>
          </a:stretch>
        </p:blipFill>
        <p:spPr>
          <a:xfrm>
            <a:off x="1540433" y="2686338"/>
            <a:ext cx="9299846" cy="1877434"/>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59A14077-3F5D-4B00-4D69-C56C9553DBA5}"/>
              </a:ext>
            </a:extLst>
          </p:cNvPr>
          <p:cNvPicPr>
            <a:picLocks noChangeAspect="1"/>
          </p:cNvPicPr>
          <p:nvPr/>
        </p:nvPicPr>
        <p:blipFill>
          <a:blip r:embed="rId4"/>
          <a:stretch>
            <a:fillRect/>
          </a:stretch>
        </p:blipFill>
        <p:spPr>
          <a:xfrm>
            <a:off x="1901951" y="4905706"/>
            <a:ext cx="7772400" cy="1450644"/>
          </a:xfrm>
          <a:prstGeom prst="rect">
            <a:avLst/>
          </a:prstGeom>
        </p:spPr>
      </p:pic>
    </p:spTree>
    <p:extLst>
      <p:ext uri="{BB962C8B-B14F-4D97-AF65-F5344CB8AC3E}">
        <p14:creationId xmlns:p14="http://schemas.microsoft.com/office/powerpoint/2010/main" val="1060991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E9AD8-EB69-BEAF-835A-1BF75433795A}"/>
              </a:ext>
            </a:extLst>
          </p:cNvPr>
          <p:cNvSpPr>
            <a:spLocks noGrp="1"/>
          </p:cNvSpPr>
          <p:nvPr>
            <p:ph type="title"/>
          </p:nvPr>
        </p:nvSpPr>
        <p:spPr>
          <a:xfrm>
            <a:off x="755494" y="422651"/>
            <a:ext cx="10449784" cy="1265928"/>
          </a:xfrm>
        </p:spPr>
        <p:txBody>
          <a:bodyPr anchor="b">
            <a:normAutofit/>
          </a:bodyPr>
          <a:lstStyle/>
          <a:p>
            <a:pPr algn="ctr"/>
            <a:r>
              <a:rPr lang="en-US" dirty="0">
                <a:latin typeface="AkayaTelivigala" pitchFamily="2" charset="77"/>
                <a:cs typeface="AkayaTelivigala" pitchFamily="2" charset="77"/>
              </a:rPr>
              <a:t>Survey Respondents</a:t>
            </a:r>
          </a:p>
        </p:txBody>
      </p:sp>
      <p:pic>
        <p:nvPicPr>
          <p:cNvPr id="8" name="Picture 7">
            <a:extLst>
              <a:ext uri="{FF2B5EF4-FFF2-40B4-BE49-F238E27FC236}">
                <a16:creationId xmlns:a16="http://schemas.microsoft.com/office/drawing/2014/main" id="{2DF066FD-6C41-DBC9-B5B9-BC7D838ED8AD}"/>
              </a:ext>
            </a:extLst>
          </p:cNvPr>
          <p:cNvPicPr>
            <a:picLocks noChangeAspect="1"/>
          </p:cNvPicPr>
          <p:nvPr/>
        </p:nvPicPr>
        <p:blipFill>
          <a:blip r:embed="rId2"/>
          <a:stretch>
            <a:fillRect/>
          </a:stretch>
        </p:blipFill>
        <p:spPr>
          <a:xfrm>
            <a:off x="2480441" y="1775175"/>
            <a:ext cx="7756635" cy="4660174"/>
          </a:xfrm>
          <a:prstGeom prst="rect">
            <a:avLst/>
          </a:prstGeom>
          <a:noFill/>
        </p:spPr>
      </p:pic>
      <p:sp>
        <p:nvSpPr>
          <p:cNvPr id="5" name="Slide Number Placeholder 4">
            <a:extLst>
              <a:ext uri="{FF2B5EF4-FFF2-40B4-BE49-F238E27FC236}">
                <a16:creationId xmlns:a16="http://schemas.microsoft.com/office/drawing/2014/main" id="{38195725-A0A1-928B-1A65-C957E8C67E5E}"/>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8</a:t>
            </a:fld>
            <a:endParaRPr lang="en-US"/>
          </a:p>
        </p:txBody>
      </p:sp>
    </p:spTree>
    <p:extLst>
      <p:ext uri="{BB962C8B-B14F-4D97-AF65-F5344CB8AC3E}">
        <p14:creationId xmlns:p14="http://schemas.microsoft.com/office/powerpoint/2010/main" val="360412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A120A-B46B-B25C-DA9A-81A586D74A06}"/>
              </a:ext>
            </a:extLst>
          </p:cNvPr>
          <p:cNvSpPr>
            <a:spLocks noGrp="1"/>
          </p:cNvSpPr>
          <p:nvPr>
            <p:ph type="title"/>
          </p:nvPr>
        </p:nvSpPr>
        <p:spPr>
          <a:xfrm>
            <a:off x="429673" y="2900522"/>
            <a:ext cx="2145361" cy="1265928"/>
          </a:xfrm>
        </p:spPr>
        <p:txBody>
          <a:bodyPr anchor="b">
            <a:normAutofit/>
          </a:bodyPr>
          <a:lstStyle/>
          <a:p>
            <a:r>
              <a:rPr lang="en-US" dirty="0">
                <a:latin typeface="AkayaTelivigala" pitchFamily="2" charset="77"/>
                <a:cs typeface="AkayaTelivigala" pitchFamily="2" charset="77"/>
              </a:rPr>
              <a:t>Codebook</a:t>
            </a:r>
          </a:p>
        </p:txBody>
      </p:sp>
      <p:pic>
        <p:nvPicPr>
          <p:cNvPr id="8" name="Content Placeholder 7" descr="A screenshot of a computer&#10;&#10;Description automatically generated">
            <a:extLst>
              <a:ext uri="{FF2B5EF4-FFF2-40B4-BE49-F238E27FC236}">
                <a16:creationId xmlns:a16="http://schemas.microsoft.com/office/drawing/2014/main" id="{AF55558D-3BB7-490A-54E1-2A300E8F84FC}"/>
              </a:ext>
            </a:extLst>
          </p:cNvPr>
          <p:cNvPicPr>
            <a:picLocks noGrp="1" noChangeAspect="1"/>
          </p:cNvPicPr>
          <p:nvPr>
            <p:ph idx="1"/>
          </p:nvPr>
        </p:nvPicPr>
        <p:blipFill rotWithShape="1">
          <a:blip r:embed="rId2"/>
          <a:srcRect l="825" t="1233" r="1030" b="1678"/>
          <a:stretch/>
        </p:blipFill>
        <p:spPr>
          <a:xfrm>
            <a:off x="2670570" y="514066"/>
            <a:ext cx="9280636" cy="5829868"/>
          </a:xfrm>
          <a:noFill/>
        </p:spPr>
      </p:pic>
      <p:sp>
        <p:nvSpPr>
          <p:cNvPr id="6" name="Slide Number Placeholder 5">
            <a:extLst>
              <a:ext uri="{FF2B5EF4-FFF2-40B4-BE49-F238E27FC236}">
                <a16:creationId xmlns:a16="http://schemas.microsoft.com/office/drawing/2014/main" id="{85A23334-D12A-BA50-E1E4-3307EE7260DB}"/>
              </a:ext>
            </a:extLst>
          </p:cNvPr>
          <p:cNvSpPr>
            <a:spLocks noGrp="1"/>
          </p:cNvSpPr>
          <p:nvPr>
            <p:ph type="sldNum" sz="quarter" idx="12"/>
          </p:nvPr>
        </p:nvSpPr>
        <p:spPr>
          <a:xfrm>
            <a:off x="11429999" y="6356350"/>
            <a:ext cx="521207" cy="365125"/>
          </a:xfrm>
        </p:spPr>
        <p:txBody>
          <a:bodyPr anchor="ctr">
            <a:normAutofit/>
          </a:bodyPr>
          <a:lstStyle/>
          <a:p>
            <a:pPr>
              <a:spcAft>
                <a:spcPts val="600"/>
              </a:spcAft>
            </a:pPr>
            <a:fld id="{C68AC1EC-23E2-4F0E-A5A4-674EC8DB954E}" type="slidenum">
              <a:rPr lang="en-US" smtClean="0"/>
              <a:pPr>
                <a:spcAft>
                  <a:spcPts val="600"/>
                </a:spcAft>
              </a:pPr>
              <a:t>9</a:t>
            </a:fld>
            <a:endParaRPr lang="en-US"/>
          </a:p>
        </p:txBody>
      </p:sp>
    </p:spTree>
    <p:extLst>
      <p:ext uri="{BB962C8B-B14F-4D97-AF65-F5344CB8AC3E}">
        <p14:creationId xmlns:p14="http://schemas.microsoft.com/office/powerpoint/2010/main" val="3098406919"/>
      </p:ext>
    </p:extLst>
  </p:cSld>
  <p:clrMapOvr>
    <a:masterClrMapping/>
  </p:clrMapOvr>
</p:sld>
</file>

<file path=ppt/theme/theme1.xml><?xml version="1.0" encoding="utf-8"?>
<a:theme xmlns:a="http://schemas.openxmlformats.org/drawingml/2006/main" name="BohoVogueVTI">
  <a:themeElements>
    <a:clrScheme name="BohoVogue">
      <a:dk1>
        <a:sysClr val="windowText" lastClr="000000"/>
      </a:dk1>
      <a:lt1>
        <a:sysClr val="window" lastClr="FFFFFF"/>
      </a:lt1>
      <a:dk2>
        <a:srgbClr val="35403A"/>
      </a:dk2>
      <a:lt2>
        <a:srgbClr val="F1EFEB"/>
      </a:lt2>
      <a:accent1>
        <a:srgbClr val="9E8B50"/>
      </a:accent1>
      <a:accent2>
        <a:srgbClr val="D5966B"/>
      </a:accent2>
      <a:accent3>
        <a:srgbClr val="9BA6BB"/>
      </a:accent3>
      <a:accent4>
        <a:srgbClr val="869880"/>
      </a:accent4>
      <a:accent5>
        <a:srgbClr val="588267"/>
      </a:accent5>
      <a:accent6>
        <a:srgbClr val="B89C46"/>
      </a:accent6>
      <a:hlink>
        <a:srgbClr val="C77138"/>
      </a:hlink>
      <a:folHlink>
        <a:srgbClr val="589374"/>
      </a:folHlink>
    </a:clrScheme>
    <a:fontScheme name="Walbaum Display_Aptos">
      <a:majorFont>
        <a:latin typeface="Walbaum Display"/>
        <a:ea typeface=""/>
        <a:cs typeface=""/>
      </a:majorFont>
      <a:minorFont>
        <a:latin typeface="Apto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ohoVogueVTI" id="{8022F7FC-316B-4DD9-B9EB-BB68CC0DFA6F}" vid="{544DD2C6-9D23-4092-AACF-F55CEAA658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2677</TotalTime>
  <Words>1654</Words>
  <Application>Microsoft Macintosh PowerPoint</Application>
  <PresentationFormat>Widescreen</PresentationFormat>
  <Paragraphs>192</Paragraphs>
  <Slides>20</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Malgun Gothic</vt:lpstr>
      <vt:lpstr>AkayaKanadaka</vt:lpstr>
      <vt:lpstr>AkayaTelivigala</vt:lpstr>
      <vt:lpstr>Aptos</vt:lpstr>
      <vt:lpstr>Aptos Light</vt:lpstr>
      <vt:lpstr>Arial</vt:lpstr>
      <vt:lpstr>Walbaum Display</vt:lpstr>
      <vt:lpstr>BohoVogueVTI</vt:lpstr>
      <vt:lpstr>PowerPoint Presentation</vt:lpstr>
      <vt:lpstr>PowerPoint Presentation</vt:lpstr>
      <vt:lpstr>PowerPoint Presentation</vt:lpstr>
      <vt:lpstr>PowerPoint Presentation</vt:lpstr>
      <vt:lpstr>PowerPoint Presentation</vt:lpstr>
      <vt:lpstr>Research Question?</vt:lpstr>
      <vt:lpstr>Survey Overview </vt:lpstr>
      <vt:lpstr>Survey Respondents</vt:lpstr>
      <vt:lpstr>Codebook</vt:lpstr>
      <vt:lpstr>Descriptive Stats</vt:lpstr>
      <vt:lpstr>Randomization Checks </vt:lpstr>
      <vt:lpstr>Does Version B work Better than Version A ?</vt:lpstr>
      <vt:lpstr>Regression Model </vt:lpstr>
      <vt:lpstr>Summarizing the main effects ? </vt:lpstr>
      <vt:lpstr>Visualizing the interaction effects of Gender</vt:lpstr>
      <vt:lpstr>Visualizing the interaction effect of Revisiting </vt:lpstr>
      <vt:lpstr>Visualizing the interaction effects of Gender</vt:lpstr>
      <vt:lpstr>Summarizing the interaction effects</vt:lpstr>
      <vt:lpstr>Recommendations and 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Nandita Pathardikar</dc:creator>
  <cp:lastModifiedBy>Prasun Abhishek Sanjay Kumar Singh</cp:lastModifiedBy>
  <cp:revision>30</cp:revision>
  <dcterms:created xsi:type="dcterms:W3CDTF">2024-04-18T00:23:03Z</dcterms:created>
  <dcterms:modified xsi:type="dcterms:W3CDTF">2024-04-23T12:55:12Z</dcterms:modified>
</cp:coreProperties>
</file>

<file path=docProps/thumbnail.jpeg>
</file>